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8" r:id="rId3"/>
    <p:sldId id="265" r:id="rId4"/>
    <p:sldId id="259" r:id="rId5"/>
    <p:sldId id="266" r:id="rId6"/>
    <p:sldId id="267" r:id="rId7"/>
    <p:sldId id="260" r:id="rId8"/>
    <p:sldId id="268" r:id="rId9"/>
    <p:sldId id="270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91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image" Target="../media/image23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12" Type="http://schemas.openxmlformats.org/officeDocument/2006/relationships/image" Target="../media/image22.wmf"/><Relationship Id="rId17" Type="http://schemas.openxmlformats.org/officeDocument/2006/relationships/image" Target="../media/image27.wmf"/><Relationship Id="rId2" Type="http://schemas.openxmlformats.org/officeDocument/2006/relationships/image" Target="../media/image12.wmf"/><Relationship Id="rId16" Type="http://schemas.openxmlformats.org/officeDocument/2006/relationships/image" Target="../media/image26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11" Type="http://schemas.openxmlformats.org/officeDocument/2006/relationships/image" Target="../media/image21.wmf"/><Relationship Id="rId5" Type="http://schemas.openxmlformats.org/officeDocument/2006/relationships/image" Target="../media/image15.wmf"/><Relationship Id="rId15" Type="http://schemas.openxmlformats.org/officeDocument/2006/relationships/image" Target="../media/image2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Relationship Id="rId14" Type="http://schemas.openxmlformats.org/officeDocument/2006/relationships/image" Target="../media/image2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5.wmf"/><Relationship Id="rId7" Type="http://schemas.openxmlformats.org/officeDocument/2006/relationships/image" Target="../media/image31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4" Type="http://schemas.openxmlformats.org/officeDocument/2006/relationships/image" Target="../media/image3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12" Type="http://schemas.openxmlformats.org/officeDocument/2006/relationships/image" Target="../media/image49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11" Type="http://schemas.openxmlformats.org/officeDocument/2006/relationships/image" Target="../media/image48.wmf"/><Relationship Id="rId5" Type="http://schemas.openxmlformats.org/officeDocument/2006/relationships/image" Target="../media/image42.wmf"/><Relationship Id="rId10" Type="http://schemas.openxmlformats.org/officeDocument/2006/relationships/image" Target="../media/image47.wmf"/><Relationship Id="rId4" Type="http://schemas.openxmlformats.org/officeDocument/2006/relationships/image" Target="../media/image41.wmf"/><Relationship Id="rId9" Type="http://schemas.openxmlformats.org/officeDocument/2006/relationships/image" Target="../media/image4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image" Target="../media/image58.wmf"/><Relationship Id="rId7" Type="http://schemas.openxmlformats.org/officeDocument/2006/relationships/image" Target="../media/image62.wmf"/><Relationship Id="rId2" Type="http://schemas.openxmlformats.org/officeDocument/2006/relationships/image" Target="../media/image57.wmf"/><Relationship Id="rId1" Type="http://schemas.openxmlformats.org/officeDocument/2006/relationships/image" Target="../media/image42.wmf"/><Relationship Id="rId6" Type="http://schemas.openxmlformats.org/officeDocument/2006/relationships/image" Target="../media/image61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Relationship Id="rId9" Type="http://schemas.openxmlformats.org/officeDocument/2006/relationships/image" Target="../media/image6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8E9D9D-6445-45D7-B4DB-D6108E9E7EAA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59BC6B-1034-4F8A-9740-7B2F1FBC2BCC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4647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9BC6B-1034-4F8A-9740-7B2F1FBC2BCC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283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9BC6B-1034-4F8A-9740-7B2F1FBC2BCC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44409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9BC6B-1034-4F8A-9740-7B2F1FBC2BCC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68549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9BC6B-1034-4F8A-9740-7B2F1FBC2BCC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1144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9BC6B-1034-4F8A-9740-7B2F1FBC2BCC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73567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9BC6B-1034-4F8A-9740-7B2F1FBC2BCC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318420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493AC6A-595F-4334-865C-B105944CCC64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7535599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9BC6B-1034-4F8A-9740-7B2F1FBC2BCC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223699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59BC6B-1034-4F8A-9740-7B2F1FBC2BCC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81054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EEC4D0B-69FE-43A1-8145-A86E71C7447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363013-6D65-4EB0-A95F-15682A3755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C4D0B-69FE-43A1-8145-A86E71C7447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3013-6D65-4EB0-A95F-15682A3755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C4D0B-69FE-43A1-8145-A86E71C7447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3013-6D65-4EB0-A95F-15682A3755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EEC4D0B-69FE-43A1-8145-A86E71C7447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363013-6D65-4EB0-A95F-15682A37550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EEC4D0B-69FE-43A1-8145-A86E71C7447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C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363013-6D65-4EB0-A95F-15682A3755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C4D0B-69FE-43A1-8145-A86E71C7447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3013-6D65-4EB0-A95F-15682A37550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C4D0B-69FE-43A1-8145-A86E71C7447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3013-6D65-4EB0-A95F-15682A37550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EEC4D0B-69FE-43A1-8145-A86E71C7447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363013-6D65-4EB0-A95F-15682A37550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C4D0B-69FE-43A1-8145-A86E71C7447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63013-6D65-4EB0-A95F-15682A375503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EEC4D0B-69FE-43A1-8145-A86E71C7447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363013-6D65-4EB0-A95F-15682A37550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EEC4D0B-69FE-43A1-8145-A86E71C7447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363013-6D65-4EB0-A95F-15682A375503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EEC4D0B-69FE-43A1-8145-A86E71C74475}" type="datetimeFigureOut">
              <a:rPr lang="en-CA" smtClean="0"/>
              <a:pPr/>
              <a:t>2015-03-14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363013-6D65-4EB0-A95F-15682A375503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notesSlide" Target="../notesSlides/notesSlide2.xml"/><Relationship Id="rId21" Type="http://schemas.openxmlformats.org/officeDocument/2006/relationships/oleObject" Target="../embeddings/oleObject10.bin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oleObject" Target="../embeddings/oleObject7.bin"/><Relationship Id="rId23" Type="http://schemas.openxmlformats.org/officeDocument/2006/relationships/hyperlink" Target="http://www.bcmath.ca/" TargetMode="External"/><Relationship Id="rId10" Type="http://schemas.openxmlformats.org/officeDocument/2006/relationships/oleObject" Target="../embeddings/oleObject4.bin"/><Relationship Id="rId19" Type="http://schemas.openxmlformats.org/officeDocument/2006/relationships/oleObject" Target="../embeddings/oleObject9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image" Target="../media/image6.wmf"/><Relationship Id="rId22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5.wmf"/><Relationship Id="rId18" Type="http://schemas.openxmlformats.org/officeDocument/2006/relationships/oleObject" Target="../embeddings/oleObject18.bin"/><Relationship Id="rId26" Type="http://schemas.openxmlformats.org/officeDocument/2006/relationships/oleObject" Target="../embeddings/oleObject22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19.wmf"/><Relationship Id="rId34" Type="http://schemas.openxmlformats.org/officeDocument/2006/relationships/oleObject" Target="../embeddings/oleObject26.bin"/><Relationship Id="rId7" Type="http://schemas.openxmlformats.org/officeDocument/2006/relationships/image" Target="../media/image12.wmf"/><Relationship Id="rId12" Type="http://schemas.openxmlformats.org/officeDocument/2006/relationships/oleObject" Target="../embeddings/oleObject15.bin"/><Relationship Id="rId17" Type="http://schemas.openxmlformats.org/officeDocument/2006/relationships/image" Target="../media/image17.wmf"/><Relationship Id="rId25" Type="http://schemas.openxmlformats.org/officeDocument/2006/relationships/image" Target="../media/image21.wmf"/><Relationship Id="rId33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7.bin"/><Relationship Id="rId20" Type="http://schemas.openxmlformats.org/officeDocument/2006/relationships/oleObject" Target="../embeddings/oleObject19.bin"/><Relationship Id="rId29" Type="http://schemas.openxmlformats.org/officeDocument/2006/relationships/image" Target="../media/image23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4.wmf"/><Relationship Id="rId24" Type="http://schemas.openxmlformats.org/officeDocument/2006/relationships/oleObject" Target="../embeddings/oleObject21.bin"/><Relationship Id="rId32" Type="http://schemas.openxmlformats.org/officeDocument/2006/relationships/oleObject" Target="../embeddings/oleObject25.bin"/><Relationship Id="rId37" Type="http://schemas.openxmlformats.org/officeDocument/2006/relationships/image" Target="../media/image27.wmf"/><Relationship Id="rId5" Type="http://schemas.openxmlformats.org/officeDocument/2006/relationships/image" Target="../media/image11.wmf"/><Relationship Id="rId15" Type="http://schemas.openxmlformats.org/officeDocument/2006/relationships/image" Target="../media/image16.wmf"/><Relationship Id="rId23" Type="http://schemas.openxmlformats.org/officeDocument/2006/relationships/image" Target="../media/image20.wmf"/><Relationship Id="rId28" Type="http://schemas.openxmlformats.org/officeDocument/2006/relationships/oleObject" Target="../embeddings/oleObject23.bin"/><Relationship Id="rId36" Type="http://schemas.openxmlformats.org/officeDocument/2006/relationships/oleObject" Target="../embeddings/oleObject27.bin"/><Relationship Id="rId10" Type="http://schemas.openxmlformats.org/officeDocument/2006/relationships/oleObject" Target="../embeddings/oleObject14.bin"/><Relationship Id="rId19" Type="http://schemas.openxmlformats.org/officeDocument/2006/relationships/image" Target="../media/image18.wmf"/><Relationship Id="rId31" Type="http://schemas.openxmlformats.org/officeDocument/2006/relationships/image" Target="../media/image24.wmf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3.wmf"/><Relationship Id="rId14" Type="http://schemas.openxmlformats.org/officeDocument/2006/relationships/oleObject" Target="../embeddings/oleObject16.bin"/><Relationship Id="rId22" Type="http://schemas.openxmlformats.org/officeDocument/2006/relationships/oleObject" Target="../embeddings/oleObject20.bin"/><Relationship Id="rId27" Type="http://schemas.openxmlformats.org/officeDocument/2006/relationships/image" Target="../media/image22.wmf"/><Relationship Id="rId30" Type="http://schemas.openxmlformats.org/officeDocument/2006/relationships/oleObject" Target="../embeddings/oleObject24.bin"/><Relationship Id="rId35" Type="http://schemas.openxmlformats.org/officeDocument/2006/relationships/image" Target="../media/image2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oleObject" Target="../embeddings/oleObject33.bin"/><Relationship Id="rId18" Type="http://schemas.openxmlformats.org/officeDocument/2006/relationships/image" Target="../media/image30.wmf"/><Relationship Id="rId3" Type="http://schemas.openxmlformats.org/officeDocument/2006/relationships/notesSlide" Target="../notesSlides/notesSlide4.xml"/><Relationship Id="rId21" Type="http://schemas.openxmlformats.org/officeDocument/2006/relationships/oleObject" Target="../embeddings/oleObject37.bin"/><Relationship Id="rId7" Type="http://schemas.openxmlformats.org/officeDocument/2006/relationships/image" Target="../media/image4.wmf"/><Relationship Id="rId12" Type="http://schemas.openxmlformats.org/officeDocument/2006/relationships/oleObject" Target="../embeddings/oleObject32.bin"/><Relationship Id="rId17" Type="http://schemas.openxmlformats.org/officeDocument/2006/relationships/oleObject" Target="../embeddings/oleObject35.bin"/><Relationship Id="rId25" Type="http://schemas.openxmlformats.org/officeDocument/2006/relationships/hyperlink" Target="http://www.bcmath.ca/" TargetMode="Externa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9.wmf"/><Relationship Id="rId20" Type="http://schemas.openxmlformats.org/officeDocument/2006/relationships/image" Target="../media/image31.wmf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28.wmf"/><Relationship Id="rId24" Type="http://schemas.openxmlformats.org/officeDocument/2006/relationships/image" Target="../media/image33.wmf"/><Relationship Id="rId5" Type="http://schemas.openxmlformats.org/officeDocument/2006/relationships/image" Target="../media/image3.wmf"/><Relationship Id="rId15" Type="http://schemas.openxmlformats.org/officeDocument/2006/relationships/oleObject" Target="../embeddings/oleObject34.bin"/><Relationship Id="rId23" Type="http://schemas.openxmlformats.org/officeDocument/2006/relationships/oleObject" Target="../embeddings/oleObject38.bin"/><Relationship Id="rId10" Type="http://schemas.openxmlformats.org/officeDocument/2006/relationships/oleObject" Target="../embeddings/oleObject31.bin"/><Relationship Id="rId19" Type="http://schemas.openxmlformats.org/officeDocument/2006/relationships/oleObject" Target="../embeddings/oleObject36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5.wmf"/><Relationship Id="rId14" Type="http://schemas.openxmlformats.org/officeDocument/2006/relationships/hyperlink" Target="http://www.waldomaths.com/Circle2NL.jsp" TargetMode="External"/><Relationship Id="rId22" Type="http://schemas.openxmlformats.org/officeDocument/2006/relationships/image" Target="../media/image3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13" Type="http://schemas.openxmlformats.org/officeDocument/2006/relationships/image" Target="../media/image37.wmf"/><Relationship Id="rId3" Type="http://schemas.openxmlformats.org/officeDocument/2006/relationships/notesSlide" Target="../notesSlides/notesSlide5.xml"/><Relationship Id="rId7" Type="http://schemas.openxmlformats.org/officeDocument/2006/relationships/oleObject" Target="../embeddings/oleObject41.bin"/><Relationship Id="rId12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40.bin"/><Relationship Id="rId11" Type="http://schemas.openxmlformats.org/officeDocument/2006/relationships/image" Target="../media/image36.wmf"/><Relationship Id="rId5" Type="http://schemas.openxmlformats.org/officeDocument/2006/relationships/image" Target="../media/image34.wmf"/><Relationship Id="rId10" Type="http://schemas.openxmlformats.org/officeDocument/2006/relationships/oleObject" Target="../embeddings/oleObject43.bin"/><Relationship Id="rId4" Type="http://schemas.openxmlformats.org/officeDocument/2006/relationships/oleObject" Target="../embeddings/oleObject39.bin"/><Relationship Id="rId9" Type="http://schemas.openxmlformats.org/officeDocument/2006/relationships/oleObject" Target="../embeddings/oleObject4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13" Type="http://schemas.openxmlformats.org/officeDocument/2006/relationships/image" Target="../media/image42.wmf"/><Relationship Id="rId18" Type="http://schemas.openxmlformats.org/officeDocument/2006/relationships/oleObject" Target="../embeddings/oleObject52.bin"/><Relationship Id="rId26" Type="http://schemas.openxmlformats.org/officeDocument/2006/relationships/image" Target="../media/image48.wmf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46.wmf"/><Relationship Id="rId7" Type="http://schemas.openxmlformats.org/officeDocument/2006/relationships/image" Target="../media/image39.wmf"/><Relationship Id="rId12" Type="http://schemas.openxmlformats.org/officeDocument/2006/relationships/oleObject" Target="../embeddings/oleObject49.bin"/><Relationship Id="rId17" Type="http://schemas.openxmlformats.org/officeDocument/2006/relationships/image" Target="../media/image44.wmf"/><Relationship Id="rId25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1.bin"/><Relationship Id="rId20" Type="http://schemas.openxmlformats.org/officeDocument/2006/relationships/oleObject" Target="../embeddings/oleObject53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46.bin"/><Relationship Id="rId11" Type="http://schemas.openxmlformats.org/officeDocument/2006/relationships/image" Target="../media/image41.wmf"/><Relationship Id="rId24" Type="http://schemas.openxmlformats.org/officeDocument/2006/relationships/oleObject" Target="../embeddings/oleObject55.bin"/><Relationship Id="rId5" Type="http://schemas.openxmlformats.org/officeDocument/2006/relationships/image" Target="../media/image38.wmf"/><Relationship Id="rId15" Type="http://schemas.openxmlformats.org/officeDocument/2006/relationships/image" Target="../media/image43.wmf"/><Relationship Id="rId23" Type="http://schemas.openxmlformats.org/officeDocument/2006/relationships/image" Target="../media/image47.wmf"/><Relationship Id="rId28" Type="http://schemas.openxmlformats.org/officeDocument/2006/relationships/image" Target="../media/image49.wmf"/><Relationship Id="rId10" Type="http://schemas.openxmlformats.org/officeDocument/2006/relationships/oleObject" Target="../embeddings/oleObject48.bin"/><Relationship Id="rId19" Type="http://schemas.openxmlformats.org/officeDocument/2006/relationships/image" Target="../media/image45.wmf"/><Relationship Id="rId4" Type="http://schemas.openxmlformats.org/officeDocument/2006/relationships/oleObject" Target="../embeddings/oleObject45.bin"/><Relationship Id="rId9" Type="http://schemas.openxmlformats.org/officeDocument/2006/relationships/image" Target="../media/image40.wmf"/><Relationship Id="rId14" Type="http://schemas.openxmlformats.org/officeDocument/2006/relationships/oleObject" Target="../embeddings/oleObject50.bin"/><Relationship Id="rId22" Type="http://schemas.openxmlformats.org/officeDocument/2006/relationships/oleObject" Target="../embeddings/oleObject54.bin"/><Relationship Id="rId27" Type="http://schemas.openxmlformats.org/officeDocument/2006/relationships/oleObject" Target="../embeddings/oleObject57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13" Type="http://schemas.openxmlformats.org/officeDocument/2006/relationships/oleObject" Target="../embeddings/oleObject62.bin"/><Relationship Id="rId18" Type="http://schemas.openxmlformats.org/officeDocument/2006/relationships/image" Target="../media/image56.wmf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51.wmf"/><Relationship Id="rId12" Type="http://schemas.openxmlformats.org/officeDocument/2006/relationships/image" Target="../media/image53.wmf"/><Relationship Id="rId17" Type="http://schemas.openxmlformats.org/officeDocument/2006/relationships/oleObject" Target="../embeddings/oleObject6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5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59.bin"/><Relationship Id="rId11" Type="http://schemas.openxmlformats.org/officeDocument/2006/relationships/oleObject" Target="../embeddings/oleObject61.bin"/><Relationship Id="rId5" Type="http://schemas.openxmlformats.org/officeDocument/2006/relationships/image" Target="../media/image50.wmf"/><Relationship Id="rId15" Type="http://schemas.openxmlformats.org/officeDocument/2006/relationships/oleObject" Target="../embeddings/oleObject63.bin"/><Relationship Id="rId10" Type="http://schemas.openxmlformats.org/officeDocument/2006/relationships/hyperlink" Target="http://www.bcmath.ca/" TargetMode="External"/><Relationship Id="rId4" Type="http://schemas.openxmlformats.org/officeDocument/2006/relationships/oleObject" Target="../embeddings/oleObject58.bin"/><Relationship Id="rId9" Type="http://schemas.openxmlformats.org/officeDocument/2006/relationships/image" Target="../media/image52.wmf"/><Relationship Id="rId14" Type="http://schemas.openxmlformats.org/officeDocument/2006/relationships/image" Target="../media/image5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7.bin"/><Relationship Id="rId13" Type="http://schemas.openxmlformats.org/officeDocument/2006/relationships/oleObject" Target="../embeddings/oleObject70.bin"/><Relationship Id="rId18" Type="http://schemas.openxmlformats.org/officeDocument/2006/relationships/image" Target="../media/image62.wmf"/><Relationship Id="rId3" Type="http://schemas.openxmlformats.org/officeDocument/2006/relationships/notesSlide" Target="../notesSlides/notesSlide8.xml"/><Relationship Id="rId21" Type="http://schemas.openxmlformats.org/officeDocument/2006/relationships/oleObject" Target="../embeddings/oleObject74.bin"/><Relationship Id="rId7" Type="http://schemas.openxmlformats.org/officeDocument/2006/relationships/image" Target="../media/image57.wmf"/><Relationship Id="rId12" Type="http://schemas.openxmlformats.org/officeDocument/2006/relationships/image" Target="../media/image59.wmf"/><Relationship Id="rId17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1.wmf"/><Relationship Id="rId20" Type="http://schemas.openxmlformats.org/officeDocument/2006/relationships/image" Target="../media/image63.w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66.bin"/><Relationship Id="rId11" Type="http://schemas.openxmlformats.org/officeDocument/2006/relationships/oleObject" Target="../embeddings/oleObject69.bin"/><Relationship Id="rId5" Type="http://schemas.openxmlformats.org/officeDocument/2006/relationships/image" Target="../media/image42.wmf"/><Relationship Id="rId15" Type="http://schemas.openxmlformats.org/officeDocument/2006/relationships/oleObject" Target="../embeddings/oleObject71.bin"/><Relationship Id="rId23" Type="http://schemas.openxmlformats.org/officeDocument/2006/relationships/image" Target="../media/image64.wmf"/><Relationship Id="rId10" Type="http://schemas.openxmlformats.org/officeDocument/2006/relationships/oleObject" Target="../embeddings/oleObject68.bin"/><Relationship Id="rId19" Type="http://schemas.openxmlformats.org/officeDocument/2006/relationships/oleObject" Target="../embeddings/oleObject73.bin"/><Relationship Id="rId4" Type="http://schemas.openxmlformats.org/officeDocument/2006/relationships/oleObject" Target="../embeddings/oleObject65.bin"/><Relationship Id="rId9" Type="http://schemas.openxmlformats.org/officeDocument/2006/relationships/image" Target="../media/image58.wmf"/><Relationship Id="rId14" Type="http://schemas.openxmlformats.org/officeDocument/2006/relationships/image" Target="../media/image60.wmf"/><Relationship Id="rId22" Type="http://schemas.openxmlformats.org/officeDocument/2006/relationships/oleObject" Target="../embeddings/oleObject75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Section 8.3  (Part 1)</a:t>
            </a:r>
            <a:br>
              <a:rPr lang="en-CA" dirty="0" smtClean="0"/>
            </a:br>
            <a:r>
              <a:rPr lang="en-CA" dirty="0" smtClean="0"/>
              <a:t>Angle Properties in a Circle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3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7758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6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 smtClean="0"/>
              <a:t>I) Terms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14313" y="912813"/>
            <a:ext cx="85725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CA" sz="2200" smtClean="0"/>
              <a:t>Central Angle: (aka Sector Angle)</a:t>
            </a:r>
            <a:br>
              <a:rPr lang="en-CA" sz="2200" smtClean="0"/>
            </a:br>
            <a:r>
              <a:rPr lang="en-CA" sz="2200" smtClean="0"/>
              <a:t> An angle created by two radii’s.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CA" sz="2200" smtClean="0"/>
              <a:t>	A central angle must be at the </a:t>
            </a:r>
            <a:br>
              <a:rPr lang="en-CA" sz="2200" smtClean="0"/>
            </a:br>
            <a:r>
              <a:rPr lang="en-CA" sz="2200" smtClean="0">
                <a:solidFill>
                  <a:srgbClr val="FF0000"/>
                </a:solidFill>
              </a:rPr>
              <a:t>center</a:t>
            </a:r>
            <a:r>
              <a:rPr lang="en-CA" sz="2200" smtClean="0"/>
              <a:t> of the circle</a:t>
            </a:r>
          </a:p>
          <a:p>
            <a:pPr eaLnBrk="1" hangingPunct="1">
              <a:buFont typeface="Wingdings" pitchFamily="2" charset="2"/>
              <a:buNone/>
            </a:pPr>
            <a:endParaRPr lang="en-CA" sz="2200" smtClean="0"/>
          </a:p>
          <a:p>
            <a:pPr eaLnBrk="1" hangingPunct="1">
              <a:buFont typeface="Wingdings" pitchFamily="2" charset="2"/>
              <a:buNone/>
            </a:pPr>
            <a:endParaRPr lang="en-CA" sz="2200" smtClean="0"/>
          </a:p>
          <a:p>
            <a:pPr eaLnBrk="1" hangingPunct="1">
              <a:buFont typeface="Wingdings" pitchFamily="2" charset="2"/>
              <a:buNone/>
            </a:pPr>
            <a:endParaRPr lang="en-CA" sz="2200" smtClean="0"/>
          </a:p>
          <a:p>
            <a:pPr eaLnBrk="1" hangingPunct="1">
              <a:buFont typeface="Wingdings" pitchFamily="2" charset="2"/>
              <a:buNone/>
            </a:pPr>
            <a:r>
              <a:rPr lang="en-CA" sz="2200" smtClean="0"/>
              <a:t>Inscribed Angle</a:t>
            </a:r>
          </a:p>
          <a:p>
            <a:pPr eaLnBrk="1" hangingPunct="1">
              <a:buFont typeface="Wingdings" pitchFamily="2" charset="2"/>
              <a:buNone/>
            </a:pPr>
            <a:r>
              <a:rPr lang="en-CA" sz="2200" smtClean="0"/>
              <a:t>	An angle created by two chords</a:t>
            </a:r>
          </a:p>
          <a:p>
            <a:pPr eaLnBrk="1" hangingPunct="1">
              <a:buFont typeface="Wingdings" pitchFamily="2" charset="2"/>
              <a:buNone/>
            </a:pPr>
            <a:r>
              <a:rPr lang="en-CA" sz="2200" smtClean="0"/>
              <a:t>	Inscribed angles must be on the </a:t>
            </a:r>
            <a:br>
              <a:rPr lang="en-CA" sz="2200" smtClean="0"/>
            </a:br>
            <a:r>
              <a:rPr lang="en-CA" sz="2200" smtClean="0">
                <a:solidFill>
                  <a:srgbClr val="FF0000"/>
                </a:solidFill>
              </a:rPr>
              <a:t>circumference</a:t>
            </a:r>
            <a:r>
              <a:rPr lang="en-CA" sz="2200" smtClean="0"/>
              <a:t> of the circle</a:t>
            </a:r>
          </a:p>
        </p:txBody>
      </p:sp>
      <p:sp>
        <p:nvSpPr>
          <p:cNvPr id="4" name="Oval 3"/>
          <p:cNvSpPr/>
          <p:nvPr/>
        </p:nvSpPr>
        <p:spPr>
          <a:xfrm>
            <a:off x="5627688" y="658813"/>
            <a:ext cx="2698750" cy="270033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5" name="Oval 4"/>
          <p:cNvSpPr/>
          <p:nvPr/>
        </p:nvSpPr>
        <p:spPr>
          <a:xfrm>
            <a:off x="6929438" y="2000250"/>
            <a:ext cx="71437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7" name="Straight Connector 6"/>
          <p:cNvCxnSpPr>
            <a:stCxn id="5" idx="3"/>
            <a:endCxn id="4" idx="7"/>
          </p:cNvCxnSpPr>
          <p:nvPr/>
        </p:nvCxnSpPr>
        <p:spPr>
          <a:xfrm rot="5400000" flipH="1" flipV="1">
            <a:off x="6932612" y="1062038"/>
            <a:ext cx="1006475" cy="990600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16200000" flipH="1">
            <a:off x="6561137" y="2424113"/>
            <a:ext cx="1260475" cy="463550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7035800" y="1890713"/>
            <a:ext cx="168275" cy="403225"/>
          </a:xfrm>
          <a:custGeom>
            <a:avLst/>
            <a:gdLst>
              <a:gd name="connsiteX0" fmla="*/ 77491 w 167898"/>
              <a:gd name="connsiteY0" fmla="*/ 0 h 402956"/>
              <a:gd name="connsiteX1" fmla="*/ 154983 w 167898"/>
              <a:gd name="connsiteY1" fmla="*/ 216976 h 402956"/>
              <a:gd name="connsiteX2" fmla="*/ 0 w 167898"/>
              <a:gd name="connsiteY2" fmla="*/ 402956 h 402956"/>
              <a:gd name="connsiteX3" fmla="*/ 0 w 167898"/>
              <a:gd name="connsiteY3" fmla="*/ 402956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7898" h="402956">
                <a:moveTo>
                  <a:pt x="77491" y="0"/>
                </a:moveTo>
                <a:cubicBezTo>
                  <a:pt x="122694" y="74908"/>
                  <a:pt x="167898" y="149817"/>
                  <a:pt x="154983" y="216976"/>
                </a:cubicBezTo>
                <a:cubicBezTo>
                  <a:pt x="142068" y="284135"/>
                  <a:pt x="0" y="402956"/>
                  <a:pt x="0" y="402956"/>
                </a:cubicBezTo>
                <a:lnTo>
                  <a:pt x="0" y="402956"/>
                </a:lnTo>
              </a:path>
            </a:pathLst>
          </a:cu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12" name="Object 2"/>
          <p:cNvGraphicFramePr>
            <a:graphicFrameLocks noChangeAspect="1"/>
          </p:cNvGraphicFramePr>
          <p:nvPr/>
        </p:nvGraphicFramePr>
        <p:xfrm>
          <a:off x="7126288" y="2025650"/>
          <a:ext cx="684212" cy="24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" name="Equation" r:id="rId4" imgW="494870" imgH="177646" progId="Equation.DSMT4">
                  <p:embed/>
                </p:oleObj>
              </mc:Choice>
              <mc:Fallback>
                <p:oleObj name="Equation" r:id="rId4" imgW="494870" imgH="177646" progId="Equation.DSMT4">
                  <p:embed/>
                  <p:pic>
                    <p:nvPicPr>
                      <p:cNvPr id="0" name="Picture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6288" y="2025650"/>
                        <a:ext cx="684212" cy="246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940675" y="782638"/>
          <a:ext cx="28257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" name="Equation" r:id="rId6" imgW="152268" imgH="164957" progId="Equation.DSMT4">
                  <p:embed/>
                </p:oleObj>
              </mc:Choice>
              <mc:Fallback>
                <p:oleObj name="Equation" r:id="rId6" imgW="152268" imgH="164957" progId="Equation.DSMT4">
                  <p:embed/>
                  <p:pic>
                    <p:nvPicPr>
                      <p:cNvPr id="0" name="Picture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0675" y="782638"/>
                        <a:ext cx="282575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6642100" y="1824038"/>
          <a:ext cx="306388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8" name="Equation" r:id="rId8" imgW="164814" imgH="177492" progId="Equation.DSMT4">
                  <p:embed/>
                </p:oleObj>
              </mc:Choice>
              <mc:Fallback>
                <p:oleObj name="Equation" r:id="rId8" imgW="164814" imgH="177492" progId="Equation.DSMT4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2100" y="1824038"/>
                        <a:ext cx="306388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7334250" y="3260725"/>
          <a:ext cx="282575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9" name="Equation" r:id="rId10" imgW="152268" imgH="164957" progId="Equation.DSMT4">
                  <p:embed/>
                </p:oleObj>
              </mc:Choice>
              <mc:Fallback>
                <p:oleObj name="Equation" r:id="rId10" imgW="152268" imgH="164957" progId="Equation.DSMT4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0" y="3260725"/>
                        <a:ext cx="282575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Straight Connector 16"/>
          <p:cNvCxnSpPr/>
          <p:nvPr/>
        </p:nvCxnSpPr>
        <p:spPr>
          <a:xfrm rot="5400000">
            <a:off x="6579394" y="1913731"/>
            <a:ext cx="2200275" cy="512763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341313" y="2805113"/>
            <a:ext cx="4810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              “</a:t>
            </a:r>
            <a:r>
              <a:rPr lang="en-CA" b="1">
                <a:solidFill>
                  <a:srgbClr val="FF0000"/>
                </a:solidFill>
                <a:latin typeface="Century Schoolbook" pitchFamily="18" charset="0"/>
              </a:rPr>
              <a:t>contains</a:t>
            </a:r>
            <a:r>
              <a:rPr lang="en-CA">
                <a:latin typeface="Century Schoolbook" pitchFamily="18" charset="0"/>
              </a:rPr>
              <a:t>” / “</a:t>
            </a:r>
            <a:r>
              <a:rPr lang="en-CA" b="1">
                <a:solidFill>
                  <a:srgbClr val="FF0000"/>
                </a:solidFill>
                <a:latin typeface="Century Schoolbook" pitchFamily="18" charset="0"/>
              </a:rPr>
              <a:t>subtends</a:t>
            </a:r>
            <a:r>
              <a:rPr lang="en-CA">
                <a:latin typeface="Century Schoolbook" pitchFamily="18" charset="0"/>
              </a:rPr>
              <a:t>” chord AB</a:t>
            </a:r>
          </a:p>
        </p:txBody>
      </p:sp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231775" y="2798763"/>
          <a:ext cx="1006475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0" name="Equation" r:id="rId12" imgW="494870" imgH="177646" progId="Equation.DSMT4">
                  <p:embed/>
                </p:oleObj>
              </mc:Choice>
              <mc:Fallback>
                <p:oleObj name="Equation" r:id="rId12" imgW="494870" imgH="177646" progId="Equation.DSMT4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2798763"/>
                        <a:ext cx="1006475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Oval 19"/>
          <p:cNvSpPr/>
          <p:nvPr/>
        </p:nvSpPr>
        <p:spPr>
          <a:xfrm>
            <a:off x="5376863" y="3863975"/>
            <a:ext cx="2700337" cy="27003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5378450" y="4262438"/>
            <a:ext cx="2293938" cy="790575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5378450" y="5060950"/>
            <a:ext cx="1795463" cy="1430338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reeform 23"/>
          <p:cNvSpPr/>
          <p:nvPr/>
        </p:nvSpPr>
        <p:spPr>
          <a:xfrm>
            <a:off x="5697538" y="4926013"/>
            <a:ext cx="168275" cy="403225"/>
          </a:xfrm>
          <a:custGeom>
            <a:avLst/>
            <a:gdLst>
              <a:gd name="connsiteX0" fmla="*/ 77491 w 167898"/>
              <a:gd name="connsiteY0" fmla="*/ 0 h 402956"/>
              <a:gd name="connsiteX1" fmla="*/ 154983 w 167898"/>
              <a:gd name="connsiteY1" fmla="*/ 216976 h 402956"/>
              <a:gd name="connsiteX2" fmla="*/ 0 w 167898"/>
              <a:gd name="connsiteY2" fmla="*/ 402956 h 402956"/>
              <a:gd name="connsiteX3" fmla="*/ 0 w 167898"/>
              <a:gd name="connsiteY3" fmla="*/ 402956 h 4029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7898" h="402956">
                <a:moveTo>
                  <a:pt x="77491" y="0"/>
                </a:moveTo>
                <a:cubicBezTo>
                  <a:pt x="122694" y="74908"/>
                  <a:pt x="167898" y="149817"/>
                  <a:pt x="154983" y="216976"/>
                </a:cubicBezTo>
                <a:cubicBezTo>
                  <a:pt x="142068" y="284135"/>
                  <a:pt x="0" y="402956"/>
                  <a:pt x="0" y="402956"/>
                </a:cubicBezTo>
                <a:lnTo>
                  <a:pt x="0" y="402956"/>
                </a:lnTo>
              </a:path>
            </a:pathLst>
          </a:cu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25" name="Object 7"/>
          <p:cNvGraphicFramePr>
            <a:graphicFrameLocks noChangeAspect="1"/>
          </p:cNvGraphicFramePr>
          <p:nvPr/>
        </p:nvGraphicFramePr>
        <p:xfrm>
          <a:off x="5845175" y="5045075"/>
          <a:ext cx="701675" cy="24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1" name="Equation" r:id="rId13" imgW="507780" imgH="177723" progId="Equation.DSMT4">
                  <p:embed/>
                </p:oleObj>
              </mc:Choice>
              <mc:Fallback>
                <p:oleObj name="Equation" r:id="rId13" imgW="507780" imgH="177723" progId="Equation.DSMT4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5175" y="5045075"/>
                        <a:ext cx="701675" cy="246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8"/>
          <p:cNvGraphicFramePr>
            <a:graphicFrameLocks noChangeAspect="1"/>
          </p:cNvGraphicFramePr>
          <p:nvPr/>
        </p:nvGraphicFramePr>
        <p:xfrm>
          <a:off x="7678738" y="3976688"/>
          <a:ext cx="306387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2" name="Equation" r:id="rId15" imgW="164814" imgH="177492" progId="Equation.DSMT4">
                  <p:embed/>
                </p:oleObj>
              </mc:Choice>
              <mc:Fallback>
                <p:oleObj name="Equation" r:id="rId15" imgW="164814" imgH="177492" progId="Equation.DSMT4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78738" y="3976688"/>
                        <a:ext cx="306387" cy="328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9"/>
          <p:cNvGraphicFramePr>
            <a:graphicFrameLocks noChangeAspect="1"/>
          </p:cNvGraphicFramePr>
          <p:nvPr/>
        </p:nvGraphicFramePr>
        <p:xfrm>
          <a:off x="5041900" y="4870450"/>
          <a:ext cx="306388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3" name="Equation" r:id="rId17" imgW="164885" imgH="164885" progId="Equation.DSMT4">
                  <p:embed/>
                </p:oleObj>
              </mc:Choice>
              <mc:Fallback>
                <p:oleObj name="Equation" r:id="rId17" imgW="164885" imgH="164885" progId="Equation.DSMT4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1900" y="4870450"/>
                        <a:ext cx="306388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10"/>
          <p:cNvGraphicFramePr>
            <a:graphicFrameLocks noChangeAspect="1"/>
          </p:cNvGraphicFramePr>
          <p:nvPr/>
        </p:nvGraphicFramePr>
        <p:xfrm>
          <a:off x="7061200" y="6465888"/>
          <a:ext cx="328613" cy="303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4" name="Equation" r:id="rId19" imgW="177492" imgH="164814" progId="Equation.DSMT4">
                  <p:embed/>
                </p:oleObj>
              </mc:Choice>
              <mc:Fallback>
                <p:oleObj name="Equation" r:id="rId19" imgW="177492" imgH="164814" progId="Equation.DSMT4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1200" y="6465888"/>
                        <a:ext cx="328613" cy="303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Straight Connector 28"/>
          <p:cNvCxnSpPr/>
          <p:nvPr/>
        </p:nvCxnSpPr>
        <p:spPr>
          <a:xfrm rot="5400000">
            <a:off x="6329363" y="5119688"/>
            <a:ext cx="2200275" cy="511175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50838" y="5570538"/>
            <a:ext cx="48117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              “</a:t>
            </a:r>
            <a:r>
              <a:rPr lang="en-CA" b="1">
                <a:solidFill>
                  <a:srgbClr val="FF0000"/>
                </a:solidFill>
                <a:latin typeface="Century Schoolbook" pitchFamily="18" charset="0"/>
              </a:rPr>
              <a:t>contains</a:t>
            </a:r>
            <a:r>
              <a:rPr lang="en-CA">
                <a:latin typeface="Century Schoolbook" pitchFamily="18" charset="0"/>
              </a:rPr>
              <a:t>” / “</a:t>
            </a:r>
            <a:r>
              <a:rPr lang="en-CA" b="1">
                <a:solidFill>
                  <a:srgbClr val="FF0000"/>
                </a:solidFill>
                <a:latin typeface="Century Schoolbook" pitchFamily="18" charset="0"/>
              </a:rPr>
              <a:t>subtends</a:t>
            </a:r>
            <a:r>
              <a:rPr lang="en-CA">
                <a:latin typeface="Century Schoolbook" pitchFamily="18" charset="0"/>
              </a:rPr>
              <a:t>” chord CD</a:t>
            </a:r>
          </a:p>
        </p:txBody>
      </p:sp>
      <p:graphicFrame>
        <p:nvGraphicFramePr>
          <p:cNvPr id="34" name="Object 11"/>
          <p:cNvGraphicFramePr>
            <a:graphicFrameLocks noChangeAspect="1"/>
          </p:cNvGraphicFramePr>
          <p:nvPr/>
        </p:nvGraphicFramePr>
        <p:xfrm>
          <a:off x="228600" y="5564188"/>
          <a:ext cx="1035050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5" name="Equation" r:id="rId21" imgW="507780" imgH="177723" progId="Equation.DSMT4">
                  <p:embed/>
                </p:oleObj>
              </mc:Choice>
              <mc:Fallback>
                <p:oleObj name="Equation" r:id="rId21" imgW="507780" imgH="177723" progId="Equation.DSMT4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564188"/>
                        <a:ext cx="1035050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3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71844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8" grpId="0"/>
      <p:bldP spid="20" grpId="0" animBg="1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1143000"/>
          </a:xfrm>
        </p:spPr>
        <p:txBody>
          <a:bodyPr>
            <a:normAutofit fontScale="90000"/>
          </a:bodyPr>
          <a:lstStyle/>
          <a:p>
            <a:r>
              <a:rPr lang="en-CA" dirty="0" smtClean="0"/>
              <a:t>Ex: Given the following diagram, find the all the central and Inscribed angles</a:t>
            </a:r>
            <a:endParaRPr lang="en-CA" dirty="0"/>
          </a:p>
        </p:txBody>
      </p:sp>
      <p:grpSp>
        <p:nvGrpSpPr>
          <p:cNvPr id="41" name="Group 40"/>
          <p:cNvGrpSpPr/>
          <p:nvPr/>
        </p:nvGrpSpPr>
        <p:grpSpPr>
          <a:xfrm>
            <a:off x="276666" y="1536065"/>
            <a:ext cx="3977958" cy="4670425"/>
            <a:chOff x="276666" y="1536065"/>
            <a:chExt cx="3977958" cy="4670425"/>
          </a:xfrm>
        </p:grpSpPr>
        <p:sp>
          <p:nvSpPr>
            <p:cNvPr id="4" name="Oval 3"/>
            <p:cNvSpPr/>
            <p:nvPr/>
          </p:nvSpPr>
          <p:spPr>
            <a:xfrm>
              <a:off x="276666" y="1858535"/>
              <a:ext cx="3977958" cy="397795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cxnSp>
          <p:nvCxnSpPr>
            <p:cNvPr id="6" name="Straight Connector 5"/>
            <p:cNvCxnSpPr>
              <a:stCxn id="4" idx="7"/>
              <a:endCxn id="4" idx="3"/>
            </p:cNvCxnSpPr>
            <p:nvPr/>
          </p:nvCxnSpPr>
          <p:spPr>
            <a:xfrm flipH="1">
              <a:off x="859225" y="2441093"/>
              <a:ext cx="2812840" cy="2812842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4" idx="7"/>
              <a:endCxn id="4" idx="5"/>
            </p:cNvCxnSpPr>
            <p:nvPr/>
          </p:nvCxnSpPr>
          <p:spPr>
            <a:xfrm>
              <a:off x="3672065" y="2441093"/>
              <a:ext cx="0" cy="2812842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4" idx="1"/>
              <a:endCxn id="4" idx="5"/>
            </p:cNvCxnSpPr>
            <p:nvPr/>
          </p:nvCxnSpPr>
          <p:spPr>
            <a:xfrm>
              <a:off x="859225" y="2441093"/>
              <a:ext cx="2812840" cy="2812842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4" idx="1"/>
              <a:endCxn id="4" idx="3"/>
            </p:cNvCxnSpPr>
            <p:nvPr/>
          </p:nvCxnSpPr>
          <p:spPr>
            <a:xfrm>
              <a:off x="859225" y="2441093"/>
              <a:ext cx="0" cy="2812842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2166392" y="1858536"/>
              <a:ext cx="99253" cy="3977957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Oval 4"/>
            <p:cNvSpPr/>
            <p:nvPr/>
          </p:nvSpPr>
          <p:spPr>
            <a:xfrm>
              <a:off x="2105432" y="3761224"/>
              <a:ext cx="216024" cy="21602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graphicFrame>
          <p:nvGraphicFramePr>
            <p:cNvPr id="30" name="Object 29"/>
            <p:cNvGraphicFramePr>
              <a:graphicFrameLocks noChangeAspect="1"/>
            </p:cNvGraphicFramePr>
            <p:nvPr/>
          </p:nvGraphicFramePr>
          <p:xfrm>
            <a:off x="576580" y="2087880"/>
            <a:ext cx="368300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49" name="Equation" r:id="rId4" imgW="152280" imgH="164880" progId="Equation.BREE4">
                    <p:embed/>
                  </p:oleObj>
                </mc:Choice>
                <mc:Fallback>
                  <p:oleObj name="Equation" r:id="rId4" imgW="152280" imgH="164880" progId="Equation.BREE4">
                    <p:embed/>
                    <p:pic>
                      <p:nvPicPr>
                        <p:cNvPr id="0" name="Picture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580" y="2087880"/>
                          <a:ext cx="368300" cy="3873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1" name="Object 30"/>
            <p:cNvGraphicFramePr>
              <a:graphicFrameLocks noChangeAspect="1"/>
            </p:cNvGraphicFramePr>
            <p:nvPr/>
          </p:nvGraphicFramePr>
          <p:xfrm>
            <a:off x="530543" y="5104448"/>
            <a:ext cx="368300" cy="3571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50" name="Equation" r:id="rId6" imgW="152280" imgH="152280" progId="Equation.BREE4">
                    <p:embed/>
                  </p:oleObj>
                </mc:Choice>
                <mc:Fallback>
                  <p:oleObj name="Equation" r:id="rId6" imgW="152280" imgH="152280" progId="Equation.BREE4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0543" y="5104448"/>
                          <a:ext cx="368300" cy="3571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2" name="Object 31"/>
            <p:cNvGraphicFramePr>
              <a:graphicFrameLocks noChangeAspect="1"/>
            </p:cNvGraphicFramePr>
            <p:nvPr/>
          </p:nvGraphicFramePr>
          <p:xfrm>
            <a:off x="2069148" y="5788978"/>
            <a:ext cx="368300" cy="4175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51" name="Equation" r:id="rId8" imgW="152280" imgH="177480" progId="Equation.BREE4">
                    <p:embed/>
                  </p:oleObj>
                </mc:Choice>
                <mc:Fallback>
                  <p:oleObj name="Equation" r:id="rId8" imgW="152280" imgH="177480" progId="Equation.BREE4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69148" y="5788978"/>
                          <a:ext cx="368300" cy="4175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" name="Object 32"/>
            <p:cNvGraphicFramePr>
              <a:graphicFrameLocks noChangeAspect="1"/>
            </p:cNvGraphicFramePr>
            <p:nvPr/>
          </p:nvGraphicFramePr>
          <p:xfrm>
            <a:off x="1977073" y="1536065"/>
            <a:ext cx="400050" cy="357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52" name="Equation" r:id="rId10" imgW="164880" imgH="152280" progId="Equation.BREE4">
                    <p:embed/>
                  </p:oleObj>
                </mc:Choice>
                <mc:Fallback>
                  <p:oleObj name="Equation" r:id="rId10" imgW="164880" imgH="152280" progId="Equation.BREE4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77073" y="1536065"/>
                          <a:ext cx="400050" cy="3571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33"/>
            <p:cNvGraphicFramePr>
              <a:graphicFrameLocks noChangeAspect="1"/>
            </p:cNvGraphicFramePr>
            <p:nvPr/>
          </p:nvGraphicFramePr>
          <p:xfrm>
            <a:off x="3652838" y="2144077"/>
            <a:ext cx="368300" cy="357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53" name="Equation" r:id="rId12" imgW="152280" imgH="152280" progId="Equation.BREE4">
                    <p:embed/>
                  </p:oleObj>
                </mc:Choice>
                <mc:Fallback>
                  <p:oleObj name="Equation" r:id="rId12" imgW="152280" imgH="152280" progId="Equation.BREE4">
                    <p:embed/>
                    <p:pic>
                      <p:nvPicPr>
                        <p:cNvPr id="0" name="Picture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52838" y="2144077"/>
                          <a:ext cx="368300" cy="3571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" name="Object 34"/>
            <p:cNvGraphicFramePr>
              <a:graphicFrameLocks noChangeAspect="1"/>
            </p:cNvGraphicFramePr>
            <p:nvPr/>
          </p:nvGraphicFramePr>
          <p:xfrm>
            <a:off x="3638550" y="5189855"/>
            <a:ext cx="398463" cy="357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54" name="Equation" r:id="rId14" imgW="164880" imgH="152280" progId="Equation.BREE4">
                    <p:embed/>
                  </p:oleObj>
                </mc:Choice>
                <mc:Fallback>
                  <p:oleObj name="Equation" r:id="rId14" imgW="164880" imgH="152280" progId="Equation.BREE4">
                    <p:embed/>
                    <p:pic>
                      <p:nvPicPr>
                        <p:cNvPr id="0" name="Picture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38550" y="5189855"/>
                          <a:ext cx="398463" cy="3571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" name="Object 35"/>
            <p:cNvGraphicFramePr>
              <a:graphicFrameLocks noChangeAspect="1"/>
            </p:cNvGraphicFramePr>
            <p:nvPr/>
          </p:nvGraphicFramePr>
          <p:xfrm>
            <a:off x="2161858" y="3422333"/>
            <a:ext cx="366712" cy="4159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9755" name="Equation" r:id="rId16" imgW="152280" imgH="177480" progId="Equation.BREE4">
                    <p:embed/>
                  </p:oleObj>
                </mc:Choice>
                <mc:Fallback>
                  <p:oleObj name="Equation" r:id="rId16" imgW="152280" imgH="177480" progId="Equation.BREE4">
                    <p:embed/>
                    <p:pic>
                      <p:nvPicPr>
                        <p:cNvPr id="0" name="Picture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61858" y="3422333"/>
                          <a:ext cx="366712" cy="4159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389438" y="1653858"/>
            <a:ext cx="2260555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 b="1" dirty="0" smtClean="0">
                <a:latin typeface="Century Schoolbook" pitchFamily="18" charset="0"/>
              </a:rPr>
              <a:t>Central Angles</a:t>
            </a:r>
            <a:endParaRPr lang="en-CA" sz="2100" b="1" dirty="0">
              <a:latin typeface="Century Schoolbook" pitchFamily="18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4419918" y="4122738"/>
            <a:ext cx="2533066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100" b="1" dirty="0" smtClean="0">
                <a:latin typeface="Century Schoolbook" pitchFamily="18" charset="0"/>
              </a:rPr>
              <a:t>Inscribed Angles</a:t>
            </a:r>
            <a:endParaRPr lang="en-CA" sz="2100" b="1" dirty="0">
              <a:latin typeface="Century Schoolbook" pitchFamily="18" charset="0"/>
            </a:endParaRPr>
          </a:p>
        </p:txBody>
      </p:sp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4335780" y="2116138"/>
          <a:ext cx="1169988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6" name="Equation" r:id="rId18" imgW="482400" imgH="177480" progId="Equation.BREE4">
                  <p:embed/>
                </p:oleObj>
              </mc:Choice>
              <mc:Fallback>
                <p:oleObj name="Equation" r:id="rId18" imgW="482400" imgH="177480" progId="Equation.BREE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5780" y="2116138"/>
                        <a:ext cx="1169988" cy="417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Oval 39"/>
          <p:cNvSpPr/>
          <p:nvPr/>
        </p:nvSpPr>
        <p:spPr>
          <a:xfrm>
            <a:off x="2303552" y="3337560"/>
            <a:ext cx="134848" cy="12152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42" name="Object 41"/>
          <p:cNvGraphicFramePr>
            <a:graphicFrameLocks noChangeAspect="1"/>
          </p:cNvGraphicFramePr>
          <p:nvPr/>
        </p:nvGraphicFramePr>
        <p:xfrm>
          <a:off x="6178233" y="2100898"/>
          <a:ext cx="1139825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7" name="Equation" r:id="rId20" imgW="469800" imgH="177480" progId="Equation.BREE4">
                  <p:embed/>
                </p:oleObj>
              </mc:Choice>
              <mc:Fallback>
                <p:oleObj name="Equation" r:id="rId20" imgW="469800" imgH="177480" progId="Equation.BREE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8233" y="2100898"/>
                        <a:ext cx="1139825" cy="417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Oval 42"/>
          <p:cNvSpPr/>
          <p:nvPr/>
        </p:nvSpPr>
        <p:spPr>
          <a:xfrm>
            <a:off x="2410232" y="3794760"/>
            <a:ext cx="134848" cy="12152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44" name="Object 43"/>
          <p:cNvGraphicFramePr>
            <a:graphicFrameLocks noChangeAspect="1"/>
          </p:cNvGraphicFramePr>
          <p:nvPr/>
        </p:nvGraphicFramePr>
        <p:xfrm>
          <a:off x="4304030" y="2741613"/>
          <a:ext cx="1139825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8" name="Equation" r:id="rId22" imgW="469800" imgH="177480" progId="Equation.BREE4">
                  <p:embed/>
                </p:oleObj>
              </mc:Choice>
              <mc:Fallback>
                <p:oleObj name="Equation" r:id="rId22" imgW="469800" imgH="177480" progId="Equation.BREE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4030" y="2741613"/>
                        <a:ext cx="1139825" cy="417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Oval 44"/>
          <p:cNvSpPr/>
          <p:nvPr/>
        </p:nvSpPr>
        <p:spPr>
          <a:xfrm>
            <a:off x="2303552" y="4084320"/>
            <a:ext cx="134848" cy="12152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46" name="Object 45"/>
          <p:cNvGraphicFramePr>
            <a:graphicFrameLocks noChangeAspect="1"/>
          </p:cNvGraphicFramePr>
          <p:nvPr/>
        </p:nvGraphicFramePr>
        <p:xfrm>
          <a:off x="6102350" y="2741295"/>
          <a:ext cx="1139825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59" name="Equation" r:id="rId24" imgW="469800" imgH="177480" progId="Equation.BREE4">
                  <p:embed/>
                </p:oleObj>
              </mc:Choice>
              <mc:Fallback>
                <p:oleObj name="Equation" r:id="rId24" imgW="469800" imgH="177480" progId="Equation.BREE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2350" y="2741295"/>
                        <a:ext cx="1139825" cy="41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Oval 46"/>
          <p:cNvSpPr/>
          <p:nvPr/>
        </p:nvSpPr>
        <p:spPr>
          <a:xfrm>
            <a:off x="2059712" y="4130040"/>
            <a:ext cx="134848" cy="12152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48" name="Object 47"/>
          <p:cNvGraphicFramePr>
            <a:graphicFrameLocks noChangeAspect="1"/>
          </p:cNvGraphicFramePr>
          <p:nvPr/>
        </p:nvGraphicFramePr>
        <p:xfrm>
          <a:off x="4303395" y="3290253"/>
          <a:ext cx="1109663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0" name="Equation" r:id="rId26" imgW="457200" imgH="177480" progId="Equation.BREE4">
                  <p:embed/>
                </p:oleObj>
              </mc:Choice>
              <mc:Fallback>
                <p:oleObj name="Equation" r:id="rId26" imgW="457200" imgH="177480" progId="Equation.BREE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03395" y="3290253"/>
                        <a:ext cx="1109663" cy="417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Oval 48"/>
          <p:cNvSpPr/>
          <p:nvPr/>
        </p:nvSpPr>
        <p:spPr>
          <a:xfrm>
            <a:off x="1922552" y="3779520"/>
            <a:ext cx="134848" cy="12152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50" name="Object 49"/>
          <p:cNvGraphicFramePr>
            <a:graphicFrameLocks noChangeAspect="1"/>
          </p:cNvGraphicFramePr>
          <p:nvPr/>
        </p:nvGraphicFramePr>
        <p:xfrm>
          <a:off x="6073775" y="3319463"/>
          <a:ext cx="1138238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1" name="Equation" r:id="rId28" imgW="469800" imgH="177480" progId="Equation.BREE4">
                  <p:embed/>
                </p:oleObj>
              </mc:Choice>
              <mc:Fallback>
                <p:oleObj name="Equation" r:id="rId28" imgW="469800" imgH="177480" progId="Equation.BREE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73775" y="3319463"/>
                        <a:ext cx="1138238" cy="417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Oval 50"/>
          <p:cNvSpPr/>
          <p:nvPr/>
        </p:nvSpPr>
        <p:spPr>
          <a:xfrm>
            <a:off x="1983512" y="3383280"/>
            <a:ext cx="134848" cy="12152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52" name="Object 51"/>
          <p:cNvGraphicFramePr>
            <a:graphicFrameLocks noChangeAspect="1"/>
          </p:cNvGraphicFramePr>
          <p:nvPr/>
        </p:nvGraphicFramePr>
        <p:xfrm>
          <a:off x="4289425" y="4645025"/>
          <a:ext cx="1108075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2" name="Equation" r:id="rId30" imgW="457200" imgH="164880" progId="Equation.BREE4">
                  <p:embed/>
                </p:oleObj>
              </mc:Choice>
              <mc:Fallback>
                <p:oleObj name="Equation" r:id="rId30" imgW="457200" imgH="164880" progId="Equation.BREE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9425" y="4645025"/>
                        <a:ext cx="1108075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Oval 52"/>
          <p:cNvSpPr/>
          <p:nvPr/>
        </p:nvSpPr>
        <p:spPr>
          <a:xfrm>
            <a:off x="916712" y="2727960"/>
            <a:ext cx="134848" cy="12152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54" name="Object 53"/>
          <p:cNvGraphicFramePr>
            <a:graphicFrameLocks noChangeAspect="1"/>
          </p:cNvGraphicFramePr>
          <p:nvPr/>
        </p:nvGraphicFramePr>
        <p:xfrm>
          <a:off x="4259263" y="5284788"/>
          <a:ext cx="1108075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3" name="Equation" r:id="rId32" imgW="457200" imgH="164880" progId="Equation.BREE4">
                  <p:embed/>
                </p:oleObj>
              </mc:Choice>
              <mc:Fallback>
                <p:oleObj name="Equation" r:id="rId32" imgW="457200" imgH="164880" progId="Equation.BREE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9263" y="5284788"/>
                        <a:ext cx="1108075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Oval 54"/>
          <p:cNvSpPr/>
          <p:nvPr/>
        </p:nvSpPr>
        <p:spPr>
          <a:xfrm>
            <a:off x="3492272" y="2697480"/>
            <a:ext cx="134848" cy="12152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56" name="Object 55"/>
          <p:cNvGraphicFramePr>
            <a:graphicFrameLocks noChangeAspect="1"/>
          </p:cNvGraphicFramePr>
          <p:nvPr/>
        </p:nvGraphicFramePr>
        <p:xfrm>
          <a:off x="6141720" y="4659948"/>
          <a:ext cx="1108075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4" name="Equation" r:id="rId34" imgW="457200" imgH="164880" progId="Equation.BREE4">
                  <p:embed/>
                </p:oleObj>
              </mc:Choice>
              <mc:Fallback>
                <p:oleObj name="Equation" r:id="rId34" imgW="457200" imgH="164880" progId="Equation.BREE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1720" y="4659948"/>
                        <a:ext cx="1108075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Oval 56"/>
          <p:cNvSpPr/>
          <p:nvPr/>
        </p:nvSpPr>
        <p:spPr>
          <a:xfrm>
            <a:off x="934491" y="4846320"/>
            <a:ext cx="134848" cy="12152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58" name="Object 57"/>
          <p:cNvGraphicFramePr>
            <a:graphicFrameLocks noChangeAspect="1"/>
          </p:cNvGraphicFramePr>
          <p:nvPr/>
        </p:nvGraphicFramePr>
        <p:xfrm>
          <a:off x="6065520" y="5269548"/>
          <a:ext cx="1108075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5" name="Equation" r:id="rId36" imgW="457200" imgH="164880" progId="Equation.BREE4">
                  <p:embed/>
                </p:oleObj>
              </mc:Choice>
              <mc:Fallback>
                <p:oleObj name="Equation" r:id="rId36" imgW="457200" imgH="164880" progId="Equation.BREE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5520" y="5269548"/>
                        <a:ext cx="1108075" cy="387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Oval 58"/>
          <p:cNvSpPr/>
          <p:nvPr/>
        </p:nvSpPr>
        <p:spPr>
          <a:xfrm>
            <a:off x="3494811" y="4907280"/>
            <a:ext cx="134848" cy="121528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40" grpId="0" animBg="1"/>
      <p:bldP spid="43" grpId="0" animBg="1"/>
      <p:bldP spid="45" grpId="0" animBg="1"/>
      <p:bldP spid="47" grpId="0" animBg="1"/>
      <p:bldP spid="49" grpId="0" animBg="1"/>
      <p:bldP spid="51" grpId="0" animBg="1"/>
      <p:bldP spid="53" grpId="0" animBg="1"/>
      <p:bldP spid="55" grpId="0" animBg="1"/>
      <p:bldP spid="57" grpId="0" animBg="1"/>
      <p:bldP spid="5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988" y="127158"/>
            <a:ext cx="8244348" cy="6207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CA" dirty="0" smtClean="0"/>
              <a:t>II) Property #1) Diameter inscribes  90° angle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0500" y="971550"/>
            <a:ext cx="8477250" cy="9334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CA" smtClean="0"/>
              <a:t>1. The inscribed angle of a semi-circle (diameter) is equal to 90°</a:t>
            </a:r>
          </a:p>
          <a:p>
            <a:pPr eaLnBrk="1" hangingPunct="1">
              <a:buFont typeface="Wingdings" pitchFamily="2" charset="2"/>
              <a:buNone/>
            </a:pPr>
            <a:endParaRPr lang="en-CA" smtClean="0"/>
          </a:p>
          <a:p>
            <a:pPr eaLnBrk="1" hangingPunct="1">
              <a:buFont typeface="Wingdings" pitchFamily="2" charset="2"/>
              <a:buNone/>
            </a:pPr>
            <a:endParaRPr lang="en-CA" smtClean="0"/>
          </a:p>
          <a:p>
            <a:pPr eaLnBrk="1" hangingPunct="1">
              <a:buFont typeface="Wingdings" pitchFamily="2" charset="2"/>
              <a:buNone/>
            </a:pPr>
            <a:endParaRPr lang="en-CA" smtClean="0"/>
          </a:p>
          <a:p>
            <a:pPr eaLnBrk="1" hangingPunct="1">
              <a:buFont typeface="Wingdings" pitchFamily="2" charset="2"/>
              <a:buNone/>
            </a:pPr>
            <a:endParaRPr lang="en-CA" smtClean="0"/>
          </a:p>
        </p:txBody>
      </p:sp>
      <p:sp>
        <p:nvSpPr>
          <p:cNvPr id="4" name="Oval 3"/>
          <p:cNvSpPr/>
          <p:nvPr/>
        </p:nvSpPr>
        <p:spPr>
          <a:xfrm>
            <a:off x="5053013" y="1527175"/>
            <a:ext cx="2339975" cy="23399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5" name="Oval 4"/>
          <p:cNvSpPr/>
          <p:nvPr/>
        </p:nvSpPr>
        <p:spPr>
          <a:xfrm>
            <a:off x="6180138" y="2662238"/>
            <a:ext cx="71437" cy="714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6" name="Straight Connector 5"/>
          <p:cNvCxnSpPr>
            <a:stCxn id="14" idx="2"/>
          </p:cNvCxnSpPr>
          <p:nvPr/>
        </p:nvCxnSpPr>
        <p:spPr>
          <a:xfrm rot="10800000" flipH="1">
            <a:off x="914400" y="1806575"/>
            <a:ext cx="1196975" cy="1333500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095500" y="1809750"/>
            <a:ext cx="1498600" cy="1323975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" name="Object 3"/>
          <p:cNvGraphicFramePr>
            <a:graphicFrameLocks noChangeAspect="1"/>
          </p:cNvGraphicFramePr>
          <p:nvPr/>
        </p:nvGraphicFramePr>
        <p:xfrm>
          <a:off x="625475" y="3011488"/>
          <a:ext cx="28257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8" name="Equation" r:id="rId4" imgW="152268" imgH="164957" progId="Equation.DSMT4">
                  <p:embed/>
                </p:oleObj>
              </mc:Choice>
              <mc:Fallback>
                <p:oleObj name="Equation" r:id="rId4" imgW="152268" imgH="164957" progId="Equation.DSMT4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" y="3011488"/>
                        <a:ext cx="282575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2089150" y="3233738"/>
          <a:ext cx="306388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9" name="Equation" r:id="rId6" imgW="164814" imgH="177492" progId="Equation.DSMT4">
                  <p:embed/>
                </p:oleObj>
              </mc:Choice>
              <mc:Fallback>
                <p:oleObj name="Equation" r:id="rId6" imgW="164814" imgH="177492" progId="Equation.DSMT4">
                  <p:embed/>
                  <p:pic>
                    <p:nvPicPr>
                      <p:cNvPr id="0" name="Picture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9150" y="3233738"/>
                        <a:ext cx="306388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5"/>
          <p:cNvGraphicFramePr>
            <a:graphicFrameLocks noChangeAspect="1"/>
          </p:cNvGraphicFramePr>
          <p:nvPr/>
        </p:nvGraphicFramePr>
        <p:xfrm>
          <a:off x="3581400" y="3051175"/>
          <a:ext cx="282575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0" name="Equation" r:id="rId8" imgW="152268" imgH="164957" progId="Equation.DSMT4">
                  <p:embed/>
                </p:oleObj>
              </mc:Choice>
              <mc:Fallback>
                <p:oleObj name="Equation" r:id="rId8" imgW="152268" imgH="164957" progId="Equation.DSMT4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051175"/>
                        <a:ext cx="282575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Connector 12"/>
          <p:cNvCxnSpPr>
            <a:stCxn id="4" idx="7"/>
            <a:endCxn id="4" idx="3"/>
          </p:cNvCxnSpPr>
          <p:nvPr/>
        </p:nvCxnSpPr>
        <p:spPr>
          <a:xfrm rot="16200000" flipH="1" flipV="1">
            <a:off x="5395913" y="1870075"/>
            <a:ext cx="1654175" cy="1654175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ie 13"/>
          <p:cNvSpPr/>
          <p:nvPr/>
        </p:nvSpPr>
        <p:spPr>
          <a:xfrm>
            <a:off x="914400" y="1790700"/>
            <a:ext cx="2700338" cy="2700338"/>
          </a:xfrm>
          <a:prstGeom prst="pie">
            <a:avLst>
              <a:gd name="adj1" fmla="val 10803947"/>
              <a:gd name="adj2" fmla="val 8073"/>
            </a:avLst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2205038" y="3105150"/>
            <a:ext cx="71437" cy="71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2082800" y="1949450"/>
            <a:ext cx="152400" cy="139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1971675" y="1981200"/>
            <a:ext cx="117475" cy="107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1944688" y="1503363"/>
          <a:ext cx="306387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1" name="Equation" r:id="rId10" imgW="164814" imgH="177492" progId="Equation.DSMT4">
                  <p:embed/>
                </p:oleObj>
              </mc:Choice>
              <mc:Fallback>
                <p:oleObj name="Equation" r:id="rId10" imgW="164814" imgH="177492" progId="Equation.DSMT4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4688" y="1503363"/>
                        <a:ext cx="306387" cy="325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5" name="Straight Connector 24"/>
          <p:cNvCxnSpPr>
            <a:stCxn id="14" idx="2"/>
          </p:cNvCxnSpPr>
          <p:nvPr/>
        </p:nvCxnSpPr>
        <p:spPr>
          <a:xfrm rot="10800000" flipH="1">
            <a:off x="914400" y="1990725"/>
            <a:ext cx="2054225" cy="1149350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14" idx="0"/>
          </p:cNvCxnSpPr>
          <p:nvPr/>
        </p:nvCxnSpPr>
        <p:spPr>
          <a:xfrm rot="16200000" flipH="1">
            <a:off x="2710656" y="2235994"/>
            <a:ext cx="1146175" cy="661988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 flipV="1">
            <a:off x="2895600" y="2114550"/>
            <a:ext cx="139700" cy="82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6200000" flipV="1">
            <a:off x="2800350" y="2101850"/>
            <a:ext cx="133350" cy="698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2909888" y="1719263"/>
          <a:ext cx="306387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2" name="Equation" r:id="rId12" imgW="164814" imgH="177492" progId="Equation.DSMT4">
                  <p:embed/>
                </p:oleObj>
              </mc:Choice>
              <mc:Fallback>
                <p:oleObj name="Equation" r:id="rId12" imgW="164814" imgH="177492" progId="Equation.DSMT4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9888" y="1719263"/>
                        <a:ext cx="306387" cy="325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7" name="Straight Connector 36"/>
          <p:cNvCxnSpPr>
            <a:stCxn id="14" idx="2"/>
          </p:cNvCxnSpPr>
          <p:nvPr/>
        </p:nvCxnSpPr>
        <p:spPr>
          <a:xfrm rot="10800000" flipH="1">
            <a:off x="914400" y="2409825"/>
            <a:ext cx="222250" cy="730250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endCxn id="14" idx="0"/>
          </p:cNvCxnSpPr>
          <p:nvPr/>
        </p:nvCxnSpPr>
        <p:spPr>
          <a:xfrm>
            <a:off x="1120775" y="2401888"/>
            <a:ext cx="2493963" cy="738187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1193800" y="2530475"/>
            <a:ext cx="158750" cy="44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10800000">
            <a:off x="1085850" y="2573338"/>
            <a:ext cx="161925" cy="587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Object 8"/>
          <p:cNvGraphicFramePr>
            <a:graphicFrameLocks noChangeAspect="1"/>
          </p:cNvGraphicFramePr>
          <p:nvPr/>
        </p:nvGraphicFramePr>
        <p:xfrm>
          <a:off x="820738" y="2127250"/>
          <a:ext cx="306387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3" name="Equation" r:id="rId13" imgW="164814" imgH="177492" progId="Equation.DSMT4">
                  <p:embed/>
                </p:oleObj>
              </mc:Choice>
              <mc:Fallback>
                <p:oleObj name="Equation" r:id="rId13" imgW="164814" imgH="177492" progId="Equation.DSMT4">
                  <p:embed/>
                  <p:pic>
                    <p:nvPicPr>
                      <p:cNvPr id="0" name="Picture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738" y="2127250"/>
                        <a:ext cx="306387" cy="325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1" name="Straight Connector 50"/>
          <p:cNvCxnSpPr>
            <a:endCxn id="4" idx="1"/>
          </p:cNvCxnSpPr>
          <p:nvPr/>
        </p:nvCxnSpPr>
        <p:spPr>
          <a:xfrm rot="5400000" flipH="1" flipV="1">
            <a:off x="4575175" y="2684463"/>
            <a:ext cx="1635125" cy="6350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4" idx="1"/>
            <a:endCxn id="4" idx="7"/>
          </p:cNvCxnSpPr>
          <p:nvPr/>
        </p:nvCxnSpPr>
        <p:spPr>
          <a:xfrm rot="5400000" flipH="1" flipV="1">
            <a:off x="6223000" y="1042988"/>
            <a:ext cx="1588" cy="1655762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>
            <a:off x="5501482" y="1951831"/>
            <a:ext cx="131762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10800000">
            <a:off x="5413375" y="2012950"/>
            <a:ext cx="152400" cy="6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Action Button: Forward or Next 61">
            <a:hlinkClick r:id="rId14" highlightClick="1"/>
          </p:cNvPr>
          <p:cNvSpPr/>
          <p:nvPr/>
        </p:nvSpPr>
        <p:spPr>
          <a:xfrm>
            <a:off x="546100" y="3660775"/>
            <a:ext cx="446088" cy="35083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1130300" y="3649663"/>
            <a:ext cx="30432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>
                <a:latin typeface="Century Schoolbook" pitchFamily="18" charset="0"/>
              </a:rPr>
              <a:t>Link to Semi-Circle Applet</a:t>
            </a:r>
          </a:p>
        </p:txBody>
      </p:sp>
      <p:sp>
        <p:nvSpPr>
          <p:cNvPr id="64" name="Content Placeholder 2"/>
          <p:cNvSpPr txBox="1">
            <a:spLocks/>
          </p:cNvSpPr>
          <p:nvPr/>
        </p:nvSpPr>
        <p:spPr bwMode="auto">
          <a:xfrm>
            <a:off x="228600" y="4495800"/>
            <a:ext cx="46863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lang="en-CA" sz="2400">
                <a:latin typeface="Century Schoolbook" pitchFamily="18" charset="0"/>
              </a:rPr>
              <a:t>In contrast, if the inscribed </a:t>
            </a:r>
            <a:br>
              <a:rPr lang="en-CA" sz="2400">
                <a:latin typeface="Century Schoolbook" pitchFamily="18" charset="0"/>
              </a:rPr>
            </a:br>
            <a:r>
              <a:rPr lang="en-CA" sz="2400">
                <a:latin typeface="Century Schoolbook" pitchFamily="18" charset="0"/>
              </a:rPr>
              <a:t>angle  is 90°, the chord </a:t>
            </a:r>
            <a:br>
              <a:rPr lang="en-CA" sz="2400">
                <a:latin typeface="Century Schoolbook" pitchFamily="18" charset="0"/>
              </a:rPr>
            </a:br>
            <a:r>
              <a:rPr lang="en-CA" sz="2400">
                <a:latin typeface="Century Schoolbook" pitchFamily="18" charset="0"/>
              </a:rPr>
              <a:t>contained must be a diameter</a:t>
            </a: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endParaRPr lang="en-CA" sz="2400">
              <a:latin typeface="Century Schoolbook" pitchFamily="18" charset="0"/>
            </a:endParaRP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endParaRPr lang="en-CA" sz="2400">
              <a:latin typeface="Century Schoolbook" pitchFamily="18" charset="0"/>
            </a:endParaRP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endParaRPr lang="en-CA" sz="2400">
              <a:latin typeface="Century Schoolbook" pitchFamily="18" charset="0"/>
            </a:endParaRPr>
          </a:p>
          <a:p>
            <a:pPr eaLnBrk="1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 pitchFamily="2" charset="2"/>
              <a:buNone/>
            </a:pPr>
            <a:endParaRPr lang="en-CA" sz="2400">
              <a:latin typeface="Century Schoolbook" pitchFamily="18" charset="0"/>
            </a:endParaRPr>
          </a:p>
        </p:txBody>
      </p:sp>
      <p:sp>
        <p:nvSpPr>
          <p:cNvPr id="78" name="Oval 77"/>
          <p:cNvSpPr/>
          <p:nvPr/>
        </p:nvSpPr>
        <p:spPr>
          <a:xfrm>
            <a:off x="5291138" y="4175125"/>
            <a:ext cx="2339975" cy="233997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79" name="Oval 78"/>
          <p:cNvSpPr/>
          <p:nvPr/>
        </p:nvSpPr>
        <p:spPr>
          <a:xfrm>
            <a:off x="6437313" y="5310188"/>
            <a:ext cx="71437" cy="714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80" name="Straight Connector 79"/>
          <p:cNvCxnSpPr>
            <a:stCxn id="78" idx="5"/>
            <a:endCxn id="78" idx="1"/>
          </p:cNvCxnSpPr>
          <p:nvPr/>
        </p:nvCxnSpPr>
        <p:spPr>
          <a:xfrm rot="5400000" flipH="1">
            <a:off x="5634038" y="4518025"/>
            <a:ext cx="1654175" cy="1654175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flipH="1" flipV="1">
            <a:off x="5357813" y="5708650"/>
            <a:ext cx="1928812" cy="463550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flipV="1">
            <a:off x="5362575" y="4514850"/>
            <a:ext cx="276225" cy="1200151"/>
          </a:xfrm>
          <a:prstGeom prst="line">
            <a:avLst/>
          </a:prstGeom>
          <a:ln w="222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rot="5400000">
            <a:off x="5437981" y="5650707"/>
            <a:ext cx="160337" cy="444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 rot="10800000">
            <a:off x="5384800" y="5565775"/>
            <a:ext cx="168275" cy="53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5348288" y="4246563"/>
          <a:ext cx="306387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4" name="Equation" r:id="rId15" imgW="164814" imgH="177492" progId="Equation.DSMT4">
                  <p:embed/>
                </p:oleObj>
              </mc:Choice>
              <mc:Fallback>
                <p:oleObj name="Equation" r:id="rId15" imgW="164814" imgH="177492" progId="Equation.DSMT4">
                  <p:embed/>
                  <p:pic>
                    <p:nvPicPr>
                      <p:cNvPr id="0" name="Picture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8288" y="4246563"/>
                        <a:ext cx="306387" cy="325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5078413" y="5673725"/>
          <a:ext cx="306387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" name="Equation" r:id="rId17" imgW="164885" imgH="164885" progId="Equation.DSMT4">
                  <p:embed/>
                </p:oleObj>
              </mc:Choice>
              <mc:Fallback>
                <p:oleObj name="Equation" r:id="rId17" imgW="164885" imgH="164885" progId="Equation.DSMT4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8413" y="5673725"/>
                        <a:ext cx="306387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7131050" y="6165850"/>
          <a:ext cx="328613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6" name="Equation" r:id="rId19" imgW="177492" imgH="164814" progId="Equation.DSMT4">
                  <p:embed/>
                </p:oleObj>
              </mc:Choice>
              <mc:Fallback>
                <p:oleObj name="Equation" r:id="rId19" imgW="177492" imgH="164814" progId="Equation.DSMT4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31050" y="6165850"/>
                        <a:ext cx="328613" cy="30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0" name="Object 12"/>
          <p:cNvGraphicFramePr>
            <a:graphicFrameLocks noChangeAspect="1"/>
          </p:cNvGraphicFramePr>
          <p:nvPr/>
        </p:nvGraphicFramePr>
        <p:xfrm>
          <a:off x="198438" y="5949950"/>
          <a:ext cx="1862137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7" name="Equation" r:id="rId21" imgW="1002865" imgH="241195" progId="Equation.DSMT4">
                  <p:embed/>
                </p:oleObj>
              </mc:Choice>
              <mc:Fallback>
                <p:oleObj name="Equation" r:id="rId21" imgW="1002865" imgH="241195" progId="Equation.DSMT4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438" y="5949950"/>
                        <a:ext cx="1862137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61" name="Object 13"/>
          <p:cNvGraphicFramePr>
            <a:graphicFrameLocks noChangeAspect="1"/>
          </p:cNvGraphicFramePr>
          <p:nvPr/>
        </p:nvGraphicFramePr>
        <p:xfrm>
          <a:off x="2216150" y="5940425"/>
          <a:ext cx="2263775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8" name="Equation" r:id="rId23" imgW="1219200" imgH="228600" progId="Equation.DSMT4">
                  <p:embed/>
                </p:oleObj>
              </mc:Choice>
              <mc:Fallback>
                <p:oleObj name="Equation" r:id="rId23" imgW="1219200" imgH="228600" progId="Equation.DSMT4">
                  <p:embed/>
                  <p:pic>
                    <p:nvPicPr>
                      <p:cNvPr id="0" name="Picture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6150" y="5940425"/>
                        <a:ext cx="2263775" cy="41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25"/>
              </a:rPr>
              <a:t>www.BCMath.ca</a:t>
            </a:r>
            <a:r>
              <a:rPr lang="en-US" sz="10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87715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5" grpId="0" animBg="1"/>
      <p:bldP spid="62" grpId="0" animBg="1"/>
      <p:bldP spid="63" grpId="0"/>
      <p:bldP spid="78" grpId="0" animBg="1"/>
      <p:bldP spid="7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535680" y="1051560"/>
            <a:ext cx="5836920" cy="1051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CA" dirty="0" smtClean="0"/>
              <a:t>Here’s a proof why this angle is 90°</a:t>
            </a:r>
            <a:br>
              <a:rPr lang="en-CA" dirty="0" smtClean="0"/>
            </a:br>
            <a:r>
              <a:rPr lang="en-CA" dirty="0" smtClean="0"/>
              <a:t>if it is contained by the diameter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6988" y="127158"/>
            <a:ext cx="8244348" cy="62071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CA" dirty="0" smtClean="0"/>
              <a:t>II) Proof for property #1)</a:t>
            </a:r>
            <a:endParaRPr lang="en-CA" dirty="0"/>
          </a:p>
        </p:txBody>
      </p:sp>
      <p:sp>
        <p:nvSpPr>
          <p:cNvPr id="5" name="Oval 4"/>
          <p:cNvSpPr/>
          <p:nvPr/>
        </p:nvSpPr>
        <p:spPr>
          <a:xfrm>
            <a:off x="531648" y="1069974"/>
            <a:ext cx="3041968" cy="30419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7" name="Straight Connector 6"/>
          <p:cNvCxnSpPr>
            <a:stCxn id="5" idx="7"/>
            <a:endCxn id="5" idx="3"/>
          </p:cNvCxnSpPr>
          <p:nvPr/>
        </p:nvCxnSpPr>
        <p:spPr>
          <a:xfrm flipH="1">
            <a:off x="977134" y="1515460"/>
            <a:ext cx="2150996" cy="2150996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5" idx="3"/>
            <a:endCxn id="5" idx="1"/>
          </p:cNvCxnSpPr>
          <p:nvPr/>
        </p:nvCxnSpPr>
        <p:spPr>
          <a:xfrm flipV="1">
            <a:off x="977134" y="1515460"/>
            <a:ext cx="0" cy="2150996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5" idx="1"/>
            <a:endCxn id="5" idx="7"/>
          </p:cNvCxnSpPr>
          <p:nvPr/>
        </p:nvCxnSpPr>
        <p:spPr>
          <a:xfrm>
            <a:off x="977134" y="1515460"/>
            <a:ext cx="2150996" cy="0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1129385" y="1647150"/>
            <a:ext cx="256937" cy="619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960593" y="1747839"/>
            <a:ext cx="297180" cy="1238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2"/>
          <p:cNvSpPr txBox="1">
            <a:spLocks/>
          </p:cNvSpPr>
          <p:nvPr/>
        </p:nvSpPr>
        <p:spPr>
          <a:xfrm>
            <a:off x="3581400" y="1950720"/>
            <a:ext cx="4434840" cy="5638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Draw a radius</a:t>
            </a:r>
            <a:r>
              <a:rPr kumimoji="0" lang="en-CA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the corner</a:t>
            </a:r>
            <a:endParaRPr kumimoji="0" lang="en-CA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596640" y="2484120"/>
            <a:ext cx="5227320" cy="655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Now we have 2 isosceles</a:t>
            </a:r>
            <a:r>
              <a:rPr kumimoji="0" lang="en-CA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triangles</a:t>
            </a:r>
            <a:endParaRPr kumimoji="0" lang="en-CA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16" name="Straight Connector 15"/>
          <p:cNvCxnSpPr>
            <a:stCxn id="5" idx="1"/>
            <a:endCxn id="6" idx="5"/>
          </p:cNvCxnSpPr>
          <p:nvPr/>
        </p:nvCxnSpPr>
        <p:spPr>
          <a:xfrm>
            <a:off x="977134" y="1515460"/>
            <a:ext cx="1096187" cy="1119365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955040" y="3200400"/>
          <a:ext cx="340360" cy="32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7" name="Equation" r:id="rId4" imgW="126720" imgH="139680" progId="Equation.BREE4">
                  <p:embed/>
                </p:oleObj>
              </mc:Choice>
              <mc:Fallback>
                <p:oleObj name="Equation" r:id="rId4" imgW="126720" imgH="139680" progId="Equation.BREE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040" y="3200400"/>
                        <a:ext cx="340360" cy="3200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955040" y="1752600"/>
          <a:ext cx="340360" cy="32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8" name="Equation" r:id="rId6" imgW="126720" imgH="139680" progId="Equation.BREE4">
                  <p:embed/>
                </p:oleObj>
              </mc:Choice>
              <mc:Fallback>
                <p:oleObj name="Equation" r:id="rId6" imgW="126720" imgH="139680" progId="Equation.BREE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040" y="1752600"/>
                        <a:ext cx="340360" cy="3200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/>
        </p:nvGraphicFramePr>
        <p:xfrm>
          <a:off x="1229995" y="1481455"/>
          <a:ext cx="339725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89" name="Equation" r:id="rId7" imgW="126720" imgH="177480" progId="Equation.BREE4">
                  <p:embed/>
                </p:oleObj>
              </mc:Choice>
              <mc:Fallback>
                <p:oleObj name="Equation" r:id="rId7" imgW="126720" imgH="177480" progId="Equation.BREE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9995" y="1481455"/>
                        <a:ext cx="339725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2617470" y="1484630"/>
          <a:ext cx="339725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0" name="Equation" r:id="rId9" imgW="126720" imgH="177480" progId="Equation.BREE4">
                  <p:embed/>
                </p:oleObj>
              </mc:Choice>
              <mc:Fallback>
                <p:oleObj name="Equation" r:id="rId9" imgW="126720" imgH="177480" progId="Equation.BREE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7470" y="1484630"/>
                        <a:ext cx="339725" cy="404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Straight Connector 22"/>
          <p:cNvCxnSpPr/>
          <p:nvPr/>
        </p:nvCxnSpPr>
        <p:spPr>
          <a:xfrm flipH="1">
            <a:off x="977134" y="1515460"/>
            <a:ext cx="2150996" cy="2150996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977134" y="1515460"/>
            <a:ext cx="0" cy="2150996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977134" y="1515460"/>
            <a:ext cx="2150996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ontent Placeholder 2"/>
          <p:cNvSpPr txBox="1">
            <a:spLocks/>
          </p:cNvSpPr>
          <p:nvPr/>
        </p:nvSpPr>
        <p:spPr>
          <a:xfrm>
            <a:off x="3550920" y="3017520"/>
            <a:ext cx="5562600" cy="655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lvl="0" indent="-27432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 3 angles in a triangle</a:t>
            </a:r>
            <a:r>
              <a:rPr kumimoji="0" lang="en-CA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add to 180</a:t>
            </a:r>
            <a:r>
              <a:rPr lang="en-CA" sz="2400" dirty="0" smtClean="0"/>
              <a:t>°</a:t>
            </a:r>
            <a:endParaRPr kumimoji="0" lang="en-CA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4137660" y="3554412"/>
          <a:ext cx="2689859" cy="4624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1" name="Equation" r:id="rId10" imgW="927000" imgH="177480" progId="Equation.BREE4">
                  <p:embed/>
                </p:oleObj>
              </mc:Choice>
              <mc:Fallback>
                <p:oleObj name="Equation" r:id="rId10" imgW="927000" imgH="177480" progId="Equation.BREE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7660" y="3554412"/>
                        <a:ext cx="2689859" cy="46245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4583748" y="4134168"/>
          <a:ext cx="2065337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2" name="Equation" r:id="rId12" imgW="711000" imgH="177480" progId="Equation.BREE4">
                  <p:embed/>
                </p:oleObj>
              </mc:Choice>
              <mc:Fallback>
                <p:oleObj name="Equation" r:id="rId12" imgW="711000" imgH="177480" progId="Equation.BREE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3748" y="4134168"/>
                        <a:ext cx="2065337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val 5"/>
          <p:cNvSpPr/>
          <p:nvPr/>
        </p:nvSpPr>
        <p:spPr>
          <a:xfrm>
            <a:off x="1994053" y="2555557"/>
            <a:ext cx="92868" cy="928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29" name="Freeform 28"/>
          <p:cNvSpPr/>
          <p:nvPr/>
        </p:nvSpPr>
        <p:spPr>
          <a:xfrm>
            <a:off x="1112520" y="927100"/>
            <a:ext cx="2636520" cy="734060"/>
          </a:xfrm>
          <a:custGeom>
            <a:avLst/>
            <a:gdLst>
              <a:gd name="connsiteX0" fmla="*/ 2636520 w 2636520"/>
              <a:gd name="connsiteY0" fmla="*/ 734060 h 734060"/>
              <a:gd name="connsiteX1" fmla="*/ 868680 w 2636520"/>
              <a:gd name="connsiteY1" fmla="*/ 2540 h 734060"/>
              <a:gd name="connsiteX2" fmla="*/ 0 w 2636520"/>
              <a:gd name="connsiteY2" fmla="*/ 718820 h 734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36520" h="734060">
                <a:moveTo>
                  <a:pt x="2636520" y="734060"/>
                </a:moveTo>
                <a:cubicBezTo>
                  <a:pt x="1972310" y="369570"/>
                  <a:pt x="1308100" y="5080"/>
                  <a:pt x="868680" y="2540"/>
                </a:cubicBezTo>
                <a:cubicBezTo>
                  <a:pt x="429260" y="0"/>
                  <a:pt x="214630" y="359410"/>
                  <a:pt x="0" y="718820"/>
                </a:cubicBezTo>
              </a:path>
            </a:pathLst>
          </a:custGeom>
          <a:ln w="2540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490458" y="4221480"/>
            <a:ext cx="3383280" cy="533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n-CA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 angle is “a” + “b”</a:t>
            </a:r>
          </a:p>
        </p:txBody>
      </p:sp>
      <p:sp>
        <p:nvSpPr>
          <p:cNvPr id="31" name="Freeform 30"/>
          <p:cNvSpPr/>
          <p:nvPr/>
        </p:nvSpPr>
        <p:spPr>
          <a:xfrm>
            <a:off x="-151701" y="1615440"/>
            <a:ext cx="1722120" cy="2849880"/>
          </a:xfrm>
          <a:custGeom>
            <a:avLst/>
            <a:gdLst>
              <a:gd name="connsiteX0" fmla="*/ 678180 w 1722120"/>
              <a:gd name="connsiteY0" fmla="*/ 2849880 h 2849880"/>
              <a:gd name="connsiteX1" fmla="*/ 144780 w 1722120"/>
              <a:gd name="connsiteY1" fmla="*/ 1981200 h 2849880"/>
              <a:gd name="connsiteX2" fmla="*/ 1546860 w 1722120"/>
              <a:gd name="connsiteY2" fmla="*/ 609600 h 2849880"/>
              <a:gd name="connsiteX3" fmla="*/ 1196340 w 1722120"/>
              <a:gd name="connsiteY3" fmla="*/ 0 h 2849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22120" h="2849880">
                <a:moveTo>
                  <a:pt x="678180" y="2849880"/>
                </a:moveTo>
                <a:cubicBezTo>
                  <a:pt x="339090" y="2602230"/>
                  <a:pt x="0" y="2354580"/>
                  <a:pt x="144780" y="1981200"/>
                </a:cubicBezTo>
                <a:cubicBezTo>
                  <a:pt x="289560" y="1607820"/>
                  <a:pt x="1371600" y="939800"/>
                  <a:pt x="1546860" y="609600"/>
                </a:cubicBezTo>
                <a:cubicBezTo>
                  <a:pt x="1722120" y="279400"/>
                  <a:pt x="1459230" y="139700"/>
                  <a:pt x="1196340" y="0"/>
                </a:cubicBezTo>
              </a:path>
            </a:pathLst>
          </a:custGeom>
          <a:ln w="25400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"/>
                            </p:stCondLst>
                            <p:childTnLst>
                              <p:par>
                                <p:cTn id="65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26" grpId="0"/>
      <p:bldP spid="29" grpId="0" animBg="1"/>
      <p:bldP spid="29" grpId="1" animBg="1"/>
      <p:bldP spid="30" grpId="0"/>
      <p:bldP spid="31" grpId="0" animBg="1"/>
      <p:bldP spid="3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243840"/>
            <a:ext cx="6210300" cy="480060"/>
          </a:xfrm>
        </p:spPr>
        <p:txBody>
          <a:bodyPr/>
          <a:lstStyle/>
          <a:p>
            <a:pPr>
              <a:buNone/>
            </a:pPr>
            <a:r>
              <a:rPr lang="en-CA" dirty="0" smtClean="0"/>
              <a:t>Ex: Find the value of “x” in each diagram: </a:t>
            </a:r>
            <a:endParaRPr lang="en-CA" dirty="0"/>
          </a:p>
        </p:txBody>
      </p:sp>
      <p:sp>
        <p:nvSpPr>
          <p:cNvPr id="4" name="Oval 3"/>
          <p:cNvSpPr/>
          <p:nvPr/>
        </p:nvSpPr>
        <p:spPr>
          <a:xfrm>
            <a:off x="364008" y="795654"/>
            <a:ext cx="3041968" cy="30419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5" name="Straight Connector 4"/>
          <p:cNvCxnSpPr>
            <a:stCxn id="4" idx="7"/>
            <a:endCxn id="4" idx="3"/>
          </p:cNvCxnSpPr>
          <p:nvPr/>
        </p:nvCxnSpPr>
        <p:spPr>
          <a:xfrm flipH="1">
            <a:off x="809494" y="1241140"/>
            <a:ext cx="2150996" cy="2150996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4" idx="3"/>
            <a:endCxn id="4" idx="0"/>
          </p:cNvCxnSpPr>
          <p:nvPr/>
        </p:nvCxnSpPr>
        <p:spPr>
          <a:xfrm flipV="1">
            <a:off x="809494" y="795654"/>
            <a:ext cx="1075498" cy="2596482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4" idx="0"/>
            <a:endCxn id="4" idx="7"/>
          </p:cNvCxnSpPr>
          <p:nvPr/>
        </p:nvCxnSpPr>
        <p:spPr>
          <a:xfrm>
            <a:off x="1884992" y="795654"/>
            <a:ext cx="1075498" cy="445486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962025" y="1693545"/>
          <a:ext cx="51117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9" name="Equation" r:id="rId4" imgW="190440" imgH="164880" progId="Equation.BREE4">
                  <p:embed/>
                </p:oleObj>
              </mc:Choice>
              <mc:Fallback>
                <p:oleObj name="Equation" r:id="rId4" imgW="190440" imgH="164880" progId="Equation.BREE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2025" y="1693545"/>
                        <a:ext cx="511175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2375218" y="660718"/>
          <a:ext cx="3048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0" name="Equation" r:id="rId6" imgW="114120" imgH="164880" progId="Equation.BREE4">
                  <p:embed/>
                </p:oleObj>
              </mc:Choice>
              <mc:Fallback>
                <p:oleObj name="Equation" r:id="rId6" imgW="114120" imgH="164880" progId="Equation.BREE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5218" y="660718"/>
                        <a:ext cx="304800" cy="374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5" name="Straight Connector 14"/>
          <p:cNvCxnSpPr/>
          <p:nvPr/>
        </p:nvCxnSpPr>
        <p:spPr>
          <a:xfrm flipH="1">
            <a:off x="817114" y="1220820"/>
            <a:ext cx="2150996" cy="2150996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801874" y="821054"/>
            <a:ext cx="1075498" cy="2596482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869752" y="798194"/>
            <a:ext cx="1075498" cy="445486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1826413" y="2281237"/>
            <a:ext cx="92868" cy="928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2033954" y="909711"/>
            <a:ext cx="87923" cy="25204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 flipV="1">
            <a:off x="1767142" y="1062041"/>
            <a:ext cx="284396" cy="8799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4" idx="5"/>
            <a:endCxn id="18" idx="6"/>
          </p:cNvCxnSpPr>
          <p:nvPr/>
        </p:nvCxnSpPr>
        <p:spPr>
          <a:xfrm flipH="1" flipV="1">
            <a:off x="1919281" y="2327671"/>
            <a:ext cx="1041209" cy="1064465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2176463" y="2883218"/>
          <a:ext cx="338137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1" name="Equation" r:id="rId8" imgW="126720" imgH="139680" progId="Equation.BREE4">
                  <p:embed/>
                </p:oleObj>
              </mc:Choice>
              <mc:Fallback>
                <p:oleObj name="Equation" r:id="rId8" imgW="126720" imgH="139680" progId="Equation.BREE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6463" y="2883218"/>
                        <a:ext cx="338137" cy="315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Oval 35"/>
          <p:cNvSpPr/>
          <p:nvPr/>
        </p:nvSpPr>
        <p:spPr>
          <a:xfrm>
            <a:off x="4770908" y="795654"/>
            <a:ext cx="3041968" cy="30419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37" name="Straight Connector 36"/>
          <p:cNvCxnSpPr/>
          <p:nvPr/>
        </p:nvCxnSpPr>
        <p:spPr>
          <a:xfrm flipH="1">
            <a:off x="4851400" y="1808480"/>
            <a:ext cx="2882900" cy="9906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endCxn id="36" idx="0"/>
          </p:cNvCxnSpPr>
          <p:nvPr/>
        </p:nvCxnSpPr>
        <p:spPr>
          <a:xfrm flipV="1">
            <a:off x="4876800" y="795654"/>
            <a:ext cx="1415092" cy="1990726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36" idx="0"/>
            <a:endCxn id="42" idx="4"/>
          </p:cNvCxnSpPr>
          <p:nvPr/>
        </p:nvCxnSpPr>
        <p:spPr>
          <a:xfrm flipH="1">
            <a:off x="6279747" y="795654"/>
            <a:ext cx="12145" cy="1578451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Object 39"/>
          <p:cNvGraphicFramePr>
            <a:graphicFrameLocks noChangeAspect="1"/>
          </p:cNvGraphicFramePr>
          <p:nvPr/>
        </p:nvGraphicFramePr>
        <p:xfrm>
          <a:off x="5054601" y="2341880"/>
          <a:ext cx="481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2" name="Equation" r:id="rId10" imgW="253800" imgH="177480" progId="Equation.BREE4">
                  <p:embed/>
                </p:oleObj>
              </mc:Choice>
              <mc:Fallback>
                <p:oleObj name="Equation" r:id="rId10" imgW="253800" imgH="177480" progId="Equation.BREE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4601" y="2341880"/>
                        <a:ext cx="481513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Oval 41"/>
          <p:cNvSpPr/>
          <p:nvPr/>
        </p:nvSpPr>
        <p:spPr>
          <a:xfrm>
            <a:off x="6233313" y="2281237"/>
            <a:ext cx="92868" cy="928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45" name="Straight Connector 44"/>
          <p:cNvCxnSpPr/>
          <p:nvPr/>
        </p:nvCxnSpPr>
        <p:spPr>
          <a:xfrm flipH="1" flipV="1">
            <a:off x="6300782" y="816372"/>
            <a:ext cx="1446218" cy="99210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" name="Object 45"/>
          <p:cNvGraphicFramePr>
            <a:graphicFrameLocks noChangeAspect="1"/>
          </p:cNvGraphicFramePr>
          <p:nvPr/>
        </p:nvGraphicFramePr>
        <p:xfrm>
          <a:off x="6268403" y="1069658"/>
          <a:ext cx="338137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3" name="Equation" r:id="rId12" imgW="126720" imgH="139680" progId="Equation.BREE4">
                  <p:embed/>
                </p:oleObj>
              </mc:Choice>
              <mc:Fallback>
                <p:oleObj name="Equation" r:id="rId12" imgW="126720" imgH="139680" progId="Equation.BREE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68403" y="1069658"/>
                        <a:ext cx="338137" cy="315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76200" y="3810000"/>
            <a:ext cx="3828292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“x” is the length of the radius</a:t>
            </a:r>
            <a:endParaRPr lang="en-CA" sz="21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06680" y="4191000"/>
            <a:ext cx="2433680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Since the angle 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is 90°  it  must be </a:t>
            </a:r>
          </a:p>
          <a:p>
            <a:r>
              <a:rPr lang="en-CA" sz="2100" dirty="0" smtClean="0">
                <a:solidFill>
                  <a:srgbClr val="FF0000"/>
                </a:solidFill>
              </a:rPr>
              <a:t>a right triangle</a:t>
            </a:r>
            <a:endParaRPr lang="en-CA" sz="21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0960" y="5181600"/>
            <a:ext cx="2446504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Use the </a:t>
            </a:r>
            <a:r>
              <a:rPr lang="en-CA" sz="2100" dirty="0" err="1" smtClean="0">
                <a:solidFill>
                  <a:srgbClr val="FF0000"/>
                </a:solidFill>
              </a:rPr>
              <a:t>Pythago</a:t>
            </a:r>
            <a:r>
              <a:rPr lang="en-CA" sz="2100" dirty="0" smtClean="0">
                <a:solidFill>
                  <a:srgbClr val="FF0000"/>
                </a:solidFill>
              </a:rPr>
              <a:t>-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err="1" smtClean="0">
                <a:solidFill>
                  <a:srgbClr val="FF0000"/>
                </a:solidFill>
              </a:rPr>
              <a:t>rean</a:t>
            </a:r>
            <a:r>
              <a:rPr lang="en-CA" sz="2100" dirty="0" smtClean="0">
                <a:solidFill>
                  <a:srgbClr val="FF0000"/>
                </a:solidFill>
              </a:rPr>
              <a:t>  </a:t>
            </a:r>
            <a:r>
              <a:rPr lang="en-CA" sz="2100" dirty="0" err="1" smtClean="0">
                <a:solidFill>
                  <a:srgbClr val="FF0000"/>
                </a:solidFill>
              </a:rPr>
              <a:t>thm</a:t>
            </a:r>
            <a:r>
              <a:rPr lang="en-CA" sz="2100" dirty="0" smtClean="0">
                <a:solidFill>
                  <a:srgbClr val="FF0000"/>
                </a:solidFill>
              </a:rPr>
              <a:t>. to find 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the diameter</a:t>
            </a:r>
            <a:endParaRPr lang="en-CA" sz="2100" dirty="0">
              <a:solidFill>
                <a:srgbClr val="FF0000"/>
              </a:solidFill>
            </a:endParaRPr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/>
        </p:nvGraphicFramePr>
        <p:xfrm>
          <a:off x="2533332" y="4256405"/>
          <a:ext cx="2216151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4" name="Equation" r:id="rId14" imgW="825480" imgH="203040" progId="Equation.BREE4">
                  <p:embed/>
                </p:oleObj>
              </mc:Choice>
              <mc:Fallback>
                <p:oleObj name="Equation" r:id="rId14" imgW="825480" imgH="203040" progId="Equation.BREE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3332" y="4256405"/>
                        <a:ext cx="2216151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/>
        </p:nvGraphicFramePr>
        <p:xfrm>
          <a:off x="2484120" y="4759960"/>
          <a:ext cx="2284413" cy="465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5" name="Equation" r:id="rId16" imgW="850680" imgH="203040" progId="Equation.BREE4">
                  <p:embed/>
                </p:oleObj>
              </mc:Choice>
              <mc:Fallback>
                <p:oleObj name="Equation" r:id="rId16" imgW="850680" imgH="203040" progId="Equation.BREE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120" y="4759960"/>
                        <a:ext cx="2284413" cy="465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/>
        </p:nvGraphicFramePr>
        <p:xfrm>
          <a:off x="3283585" y="5248593"/>
          <a:ext cx="1500188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6" name="Equation" r:id="rId18" imgW="558720" imgH="203040" progId="Equation.BREE4">
                  <p:embed/>
                </p:oleObj>
              </mc:Choice>
              <mc:Fallback>
                <p:oleObj name="Equation" r:id="rId18" imgW="558720" imgH="203040" progId="Equation.BREE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3585" y="5248593"/>
                        <a:ext cx="1500188" cy="465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3491548" y="5749925"/>
          <a:ext cx="1158875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7" name="Equation" r:id="rId20" imgW="431640" imgH="177480" progId="Equation.BREE4">
                  <p:embed/>
                </p:oleObj>
              </mc:Choice>
              <mc:Fallback>
                <p:oleObj name="Equation" r:id="rId20" imgW="431640" imgH="177480" progId="Equation.BREE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548" y="5749925"/>
                        <a:ext cx="1158875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30480" y="6278880"/>
            <a:ext cx="301236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“x’ is half the diameter</a:t>
            </a:r>
            <a:endParaRPr lang="en-CA" sz="2100" dirty="0">
              <a:solidFill>
                <a:srgbClr val="FF0000"/>
              </a:solidFill>
            </a:endParaRPr>
          </a:p>
        </p:txBody>
      </p:sp>
      <p:graphicFrame>
        <p:nvGraphicFramePr>
          <p:cNvPr id="43" name="Object 42"/>
          <p:cNvGraphicFramePr>
            <a:graphicFrameLocks noChangeAspect="1"/>
          </p:cNvGraphicFramePr>
          <p:nvPr/>
        </p:nvGraphicFramePr>
        <p:xfrm>
          <a:off x="3440113" y="6268085"/>
          <a:ext cx="1260475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8" name="Equation" r:id="rId22" imgW="469800" imgH="177480" progId="Equation.BREE4">
                  <p:embed/>
                </p:oleObj>
              </mc:Choice>
              <mc:Fallback>
                <p:oleObj name="Equation" r:id="rId22" imgW="469800" imgH="177480" progId="Equation.BREE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0113" y="6268085"/>
                        <a:ext cx="1260475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4983480" y="3870960"/>
            <a:ext cx="3959738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The triangle on the left is an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isosceles triangle b/c two sides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are made with the radius</a:t>
            </a:r>
            <a:endParaRPr lang="en-CA" sz="2100" dirty="0">
              <a:solidFill>
                <a:srgbClr val="FF0000"/>
              </a:solidFill>
            </a:endParaRPr>
          </a:p>
        </p:txBody>
      </p:sp>
      <p:cxnSp>
        <p:nvCxnSpPr>
          <p:cNvPr id="47" name="Straight Connector 46"/>
          <p:cNvCxnSpPr>
            <a:stCxn id="42" idx="7"/>
          </p:cNvCxnSpPr>
          <p:nvPr/>
        </p:nvCxnSpPr>
        <p:spPr>
          <a:xfrm flipH="1">
            <a:off x="4876801" y="2294837"/>
            <a:ext cx="1435780" cy="51284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4865077" y="821054"/>
            <a:ext cx="1416655" cy="1992484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>
            <a:stCxn id="36" idx="0"/>
            <a:endCxn id="42" idx="0"/>
          </p:cNvCxnSpPr>
          <p:nvPr/>
        </p:nvCxnSpPr>
        <p:spPr>
          <a:xfrm flipH="1">
            <a:off x="6279747" y="795654"/>
            <a:ext cx="12145" cy="1485583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6" name="Object 55"/>
          <p:cNvGraphicFramePr>
            <a:graphicFrameLocks noChangeAspect="1"/>
          </p:cNvGraphicFramePr>
          <p:nvPr/>
        </p:nvGraphicFramePr>
        <p:xfrm>
          <a:off x="5854701" y="1211580"/>
          <a:ext cx="4815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9" name="Equation" r:id="rId24" imgW="253800" imgH="177480" progId="Equation.BREE4">
                  <p:embed/>
                </p:oleObj>
              </mc:Choice>
              <mc:Fallback>
                <p:oleObj name="Equation" r:id="rId24" imgW="253800" imgH="177480" progId="Equation.BREE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4701" y="1211580"/>
                        <a:ext cx="481513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" name="TextBox 59"/>
          <p:cNvSpPr txBox="1"/>
          <p:nvPr/>
        </p:nvSpPr>
        <p:spPr>
          <a:xfrm>
            <a:off x="4968240" y="4876800"/>
            <a:ext cx="3773790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The angle at the top is 90°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because it is inscribed by the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diameter</a:t>
            </a:r>
            <a:endParaRPr lang="en-CA" sz="2100" dirty="0">
              <a:solidFill>
                <a:srgbClr val="FF0000"/>
              </a:solidFill>
            </a:endParaRPr>
          </a:p>
        </p:txBody>
      </p:sp>
      <p:graphicFrame>
        <p:nvGraphicFramePr>
          <p:cNvPr id="61" name="Object 60"/>
          <p:cNvGraphicFramePr>
            <a:graphicFrameLocks noChangeAspect="1"/>
          </p:cNvGraphicFramePr>
          <p:nvPr/>
        </p:nvGraphicFramePr>
        <p:xfrm>
          <a:off x="5899785" y="5921058"/>
          <a:ext cx="1611313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0" name="Equation" r:id="rId25" imgW="850680" imgH="177480" progId="Equation.BREE4">
                  <p:embed/>
                </p:oleObj>
              </mc:Choice>
              <mc:Fallback>
                <p:oleObj name="Equation" r:id="rId25" imgW="850680" imgH="177480" progId="Equation.BREE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9785" y="5921058"/>
                        <a:ext cx="1611313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/>
          <p:cNvGraphicFramePr>
            <a:graphicFrameLocks noChangeAspect="1"/>
          </p:cNvGraphicFramePr>
          <p:nvPr/>
        </p:nvGraphicFramePr>
        <p:xfrm>
          <a:off x="5915978" y="6352540"/>
          <a:ext cx="93821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1" name="Equation" r:id="rId27" imgW="495000" imgH="177480" progId="Equation.BREE4">
                  <p:embed/>
                </p:oleObj>
              </mc:Choice>
              <mc:Fallback>
                <p:oleObj name="Equation" r:id="rId27" imgW="495000" imgH="177480" progId="Equation.BREE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15978" y="6352540"/>
                        <a:ext cx="938212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500"/>
                            </p:stCondLst>
                            <p:childTnLst>
                              <p:par>
                                <p:cTn id="87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  <p:bldP spid="41" grpId="0"/>
      <p:bldP spid="44" grpId="0"/>
      <p:bldP spid="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sz="quarter" idx="1"/>
          </p:nvPr>
        </p:nvSpPr>
        <p:spPr>
          <a:xfrm>
            <a:off x="236538" y="228600"/>
            <a:ext cx="8639175" cy="6064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CA" smtClean="0"/>
              <a:t>2. Central Angles containing equal chords/arcs are equal</a:t>
            </a:r>
          </a:p>
          <a:p>
            <a:pPr eaLnBrk="1" hangingPunct="1"/>
            <a:endParaRPr lang="en-CA" smtClean="0"/>
          </a:p>
        </p:txBody>
      </p:sp>
      <p:sp>
        <p:nvSpPr>
          <p:cNvPr id="4" name="Oval 3"/>
          <p:cNvSpPr/>
          <p:nvPr/>
        </p:nvSpPr>
        <p:spPr>
          <a:xfrm>
            <a:off x="692150" y="1163638"/>
            <a:ext cx="2700338" cy="26987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3786188" y="2348230"/>
          <a:ext cx="1930400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3" name="Equation" r:id="rId4" imgW="1040948" imgH="253890" progId="Equation.DSMT4">
                  <p:embed/>
                </p:oleObj>
              </mc:Choice>
              <mc:Fallback>
                <p:oleObj name="Equation" r:id="rId4" imgW="1040948" imgH="253890" progId="Equation.DSMT4">
                  <p:embed/>
                  <p:pic>
                    <p:nvPicPr>
                      <p:cNvPr id="0" name="Picture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8" y="2348230"/>
                        <a:ext cx="1930400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5982653" y="2404110"/>
          <a:ext cx="2119312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4" name="Equation" r:id="rId6" imgW="1142504" imgH="177723" progId="Equation.DSMT4">
                  <p:embed/>
                </p:oleObj>
              </mc:Choice>
              <mc:Fallback>
                <p:oleObj name="Equation" r:id="rId6" imgW="1142504" imgH="177723" progId="Equation.DSMT4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2653" y="2404110"/>
                        <a:ext cx="2119312" cy="328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Arc 34"/>
          <p:cNvSpPr/>
          <p:nvPr/>
        </p:nvSpPr>
        <p:spPr>
          <a:xfrm>
            <a:off x="678498" y="1151573"/>
            <a:ext cx="2700337" cy="2700337"/>
          </a:xfrm>
          <a:prstGeom prst="arc">
            <a:avLst>
              <a:gd name="adj1" fmla="val 8124951"/>
              <a:gd name="adj2" fmla="val 16144055"/>
            </a:avLst>
          </a:prstGeom>
          <a:ln w="412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4070350" y="3032443"/>
          <a:ext cx="1223963" cy="795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Equation" r:id="rId8" imgW="660113" imgH="431613" progId="Equation.DSMT4">
                  <p:embed/>
                </p:oleObj>
              </mc:Choice>
              <mc:Fallback>
                <p:oleObj name="Equation" r:id="rId8" imgW="660113" imgH="431613" progId="Equation.DSMT4">
                  <p:embed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0350" y="3032443"/>
                        <a:ext cx="1223963" cy="7953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03518" y="5641340"/>
            <a:ext cx="840105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2200" dirty="0">
                <a:latin typeface="Century Schoolbook" pitchFamily="18" charset="0"/>
              </a:rPr>
              <a:t>In contrast, if the central angles were equal, then the arcs and </a:t>
            </a:r>
            <a:br>
              <a:rPr lang="en-CA" sz="2200" dirty="0">
                <a:latin typeface="Century Schoolbook" pitchFamily="18" charset="0"/>
              </a:rPr>
            </a:br>
            <a:r>
              <a:rPr lang="en-CA" sz="2200" dirty="0">
                <a:latin typeface="Century Schoolbook" pitchFamily="18" charset="0"/>
              </a:rPr>
              <a:t>chords must also be equal</a:t>
            </a: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000"/>
              <a:t>© Copyright all rights reserved to Homework depot: </a:t>
            </a:r>
            <a:r>
              <a:rPr lang="en-US" sz="1000">
                <a:hlinkClick r:id="rId10"/>
              </a:rPr>
              <a:t>www.BCMath.ca</a:t>
            </a:r>
            <a:r>
              <a:rPr lang="en-US" sz="1000"/>
              <a:t> </a:t>
            </a:r>
          </a:p>
        </p:txBody>
      </p:sp>
      <p:cxnSp>
        <p:nvCxnSpPr>
          <p:cNvPr id="276" name="Straight Connector 275"/>
          <p:cNvCxnSpPr/>
          <p:nvPr/>
        </p:nvCxnSpPr>
        <p:spPr>
          <a:xfrm flipV="1">
            <a:off x="1087606" y="1163638"/>
            <a:ext cx="954713" cy="2303527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/>
          <p:cNvCxnSpPr>
            <a:endCxn id="4" idx="0"/>
          </p:cNvCxnSpPr>
          <p:nvPr/>
        </p:nvCxnSpPr>
        <p:spPr>
          <a:xfrm flipV="1">
            <a:off x="2036618" y="1163638"/>
            <a:ext cx="5701" cy="135096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Connector 280"/>
          <p:cNvCxnSpPr>
            <a:endCxn id="35" idx="0"/>
          </p:cNvCxnSpPr>
          <p:nvPr/>
        </p:nvCxnSpPr>
        <p:spPr>
          <a:xfrm flipH="1">
            <a:off x="1067049" y="2485505"/>
            <a:ext cx="961256" cy="9639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Arc 284"/>
          <p:cNvSpPr/>
          <p:nvPr/>
        </p:nvSpPr>
        <p:spPr>
          <a:xfrm rot="9600000">
            <a:off x="693183" y="1163722"/>
            <a:ext cx="2700337" cy="2700337"/>
          </a:xfrm>
          <a:prstGeom prst="arc">
            <a:avLst>
              <a:gd name="adj1" fmla="val 8124951"/>
              <a:gd name="adj2" fmla="val 16144055"/>
            </a:avLst>
          </a:prstGeom>
          <a:ln w="412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286" name="Straight Connector 285"/>
          <p:cNvCxnSpPr/>
          <p:nvPr/>
        </p:nvCxnSpPr>
        <p:spPr>
          <a:xfrm rot="9600000" flipV="1">
            <a:off x="2085000" y="1387741"/>
            <a:ext cx="954713" cy="2303527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 rot="9600000" flipV="1">
            <a:off x="2276514" y="2473874"/>
            <a:ext cx="5701" cy="1350962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Straight Connector 287"/>
          <p:cNvCxnSpPr>
            <a:endCxn id="285" idx="0"/>
          </p:cNvCxnSpPr>
          <p:nvPr/>
        </p:nvCxnSpPr>
        <p:spPr>
          <a:xfrm rot="9600000" flipH="1">
            <a:off x="1855406" y="1429711"/>
            <a:ext cx="961256" cy="96399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0" name="Oval 289"/>
          <p:cNvSpPr/>
          <p:nvPr/>
        </p:nvSpPr>
        <p:spPr>
          <a:xfrm>
            <a:off x="2016242" y="2485301"/>
            <a:ext cx="58616" cy="5486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graphicFrame>
        <p:nvGraphicFramePr>
          <p:cNvPr id="33" name="Object 11"/>
          <p:cNvGraphicFramePr>
            <a:graphicFrameLocks noChangeAspect="1"/>
          </p:cNvGraphicFramePr>
          <p:nvPr/>
        </p:nvGraphicFramePr>
        <p:xfrm>
          <a:off x="1933893" y="854393"/>
          <a:ext cx="28257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6" name="Equation" r:id="rId11" imgW="152280" imgH="164880" progId="Equation.DSMT4">
                  <p:embed/>
                </p:oleObj>
              </mc:Choice>
              <mc:Fallback>
                <p:oleObj name="Equation" r:id="rId11" imgW="152280" imgH="164880" progId="Equation.DSMT4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3893" y="854393"/>
                        <a:ext cx="282575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11"/>
          <p:cNvGraphicFramePr>
            <a:graphicFrameLocks noChangeAspect="1"/>
          </p:cNvGraphicFramePr>
          <p:nvPr/>
        </p:nvGraphicFramePr>
        <p:xfrm>
          <a:off x="836613" y="3445193"/>
          <a:ext cx="28257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7" name="Equation" r:id="rId13" imgW="152280" imgH="164880" progId="Equation.DSMT4">
                  <p:embed/>
                </p:oleObj>
              </mc:Choice>
              <mc:Fallback>
                <p:oleObj name="Equation" r:id="rId13" imgW="152280" imgH="164880" progId="Equation.DSMT4">
                  <p:embed/>
                  <p:pic>
                    <p:nvPicPr>
                      <p:cNvPr id="0" name="Picture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613" y="3445193"/>
                        <a:ext cx="282575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ct 11"/>
          <p:cNvGraphicFramePr>
            <a:graphicFrameLocks noChangeAspect="1"/>
          </p:cNvGraphicFramePr>
          <p:nvPr/>
        </p:nvGraphicFramePr>
        <p:xfrm>
          <a:off x="2378710" y="3769043"/>
          <a:ext cx="306388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8" name="Equation" r:id="rId15" imgW="164880" imgH="177480" progId="Equation.DSMT4">
                  <p:embed/>
                </p:oleObj>
              </mc:Choice>
              <mc:Fallback>
                <p:oleObj name="Equation" r:id="rId15" imgW="164880" imgH="177480" progId="Equation.DSMT4">
                  <p:embed/>
                  <p:pic>
                    <p:nvPicPr>
                      <p:cNvPr id="0" name="Picture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8710" y="3769043"/>
                        <a:ext cx="306388" cy="328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11"/>
          <p:cNvGraphicFramePr>
            <a:graphicFrameLocks noChangeAspect="1"/>
          </p:cNvGraphicFramePr>
          <p:nvPr/>
        </p:nvGraphicFramePr>
        <p:xfrm>
          <a:off x="2553653" y="994728"/>
          <a:ext cx="3302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9" name="Equation" r:id="rId17" imgW="177480" imgH="164880" progId="Equation.DSMT4">
                  <p:embed/>
                </p:oleObj>
              </mc:Choice>
              <mc:Fallback>
                <p:oleObj name="Equation" r:id="rId17" imgW="177480" imgH="164880" progId="Equation.DSMT4">
                  <p:embed/>
                  <p:pic>
                    <p:nvPicPr>
                      <p:cNvPr id="0" name="Picture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3653" y="994728"/>
                        <a:ext cx="3302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Oval 39"/>
          <p:cNvSpPr/>
          <p:nvPr/>
        </p:nvSpPr>
        <p:spPr>
          <a:xfrm>
            <a:off x="1831112" y="2377440"/>
            <a:ext cx="134848" cy="12152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41" name="Oval 40"/>
          <p:cNvSpPr/>
          <p:nvPr/>
        </p:nvSpPr>
        <p:spPr>
          <a:xfrm>
            <a:off x="2135912" y="2468880"/>
            <a:ext cx="134848" cy="12152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grpSp>
        <p:nvGrpSpPr>
          <p:cNvPr id="52" name="Group 51"/>
          <p:cNvGrpSpPr/>
          <p:nvPr/>
        </p:nvGrpSpPr>
        <p:grpSpPr>
          <a:xfrm>
            <a:off x="684371" y="1136333"/>
            <a:ext cx="2715577" cy="2715577"/>
            <a:chOff x="6012498" y="1075373"/>
            <a:chExt cx="2715577" cy="2715577"/>
          </a:xfrm>
        </p:grpSpPr>
        <p:grpSp>
          <p:nvGrpSpPr>
            <p:cNvPr id="46" name="Group 45"/>
            <p:cNvGrpSpPr/>
            <p:nvPr/>
          </p:nvGrpSpPr>
          <p:grpSpPr>
            <a:xfrm>
              <a:off x="6012498" y="1090613"/>
              <a:ext cx="2700337" cy="2700337"/>
              <a:chOff x="5982018" y="1852613"/>
              <a:chExt cx="2700337" cy="2700337"/>
            </a:xfrm>
          </p:grpSpPr>
          <p:sp>
            <p:nvSpPr>
              <p:cNvPr id="42" name="Arc 41"/>
              <p:cNvSpPr/>
              <p:nvPr/>
            </p:nvSpPr>
            <p:spPr>
              <a:xfrm>
                <a:off x="5982018" y="1852613"/>
                <a:ext cx="2700337" cy="2700337"/>
              </a:xfrm>
              <a:prstGeom prst="arc">
                <a:avLst>
                  <a:gd name="adj1" fmla="val 8124951"/>
                  <a:gd name="adj2" fmla="val 16144055"/>
                </a:avLst>
              </a:prstGeom>
              <a:ln w="412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CA"/>
              </a:p>
            </p:txBody>
          </p:sp>
          <p:cxnSp>
            <p:nvCxnSpPr>
              <p:cNvPr id="43" name="Straight Connector 42"/>
              <p:cNvCxnSpPr/>
              <p:nvPr/>
            </p:nvCxnSpPr>
            <p:spPr>
              <a:xfrm flipV="1">
                <a:off x="6391126" y="1864678"/>
                <a:ext cx="954713" cy="2303527"/>
              </a:xfrm>
              <a:prstGeom prst="line">
                <a:avLst/>
              </a:prstGeom>
              <a:ln w="317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flipV="1">
                <a:off x="7340138" y="1864678"/>
                <a:ext cx="5701" cy="1350962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>
                <a:endCxn id="42" idx="0"/>
              </p:cNvCxnSpPr>
              <p:nvPr/>
            </p:nvCxnSpPr>
            <p:spPr>
              <a:xfrm flipH="1">
                <a:off x="6370569" y="3186545"/>
                <a:ext cx="961256" cy="963996"/>
              </a:xfrm>
              <a:prstGeom prst="line">
                <a:avLst/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oup 46"/>
            <p:cNvGrpSpPr/>
            <p:nvPr/>
          </p:nvGrpSpPr>
          <p:grpSpPr>
            <a:xfrm rot="10800000">
              <a:off x="6027738" y="1075373"/>
              <a:ext cx="2700337" cy="2700337"/>
              <a:chOff x="5982018" y="1852613"/>
              <a:chExt cx="2700337" cy="2700337"/>
            </a:xfrm>
          </p:grpSpPr>
          <p:sp>
            <p:nvSpPr>
              <p:cNvPr id="48" name="Arc 47"/>
              <p:cNvSpPr/>
              <p:nvPr/>
            </p:nvSpPr>
            <p:spPr>
              <a:xfrm>
                <a:off x="5982018" y="1852613"/>
                <a:ext cx="2700337" cy="2700337"/>
              </a:xfrm>
              <a:prstGeom prst="arc">
                <a:avLst>
                  <a:gd name="adj1" fmla="val 8124951"/>
                  <a:gd name="adj2" fmla="val 16144055"/>
                </a:avLst>
              </a:prstGeom>
              <a:ln w="41275">
                <a:solidFill>
                  <a:schemeClr val="accent1">
                    <a:alpha val="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CA"/>
              </a:p>
            </p:txBody>
          </p:sp>
          <p:cxnSp>
            <p:nvCxnSpPr>
              <p:cNvPr id="49" name="Straight Connector 48"/>
              <p:cNvCxnSpPr/>
              <p:nvPr/>
            </p:nvCxnSpPr>
            <p:spPr>
              <a:xfrm flipV="1">
                <a:off x="6391126" y="1864678"/>
                <a:ext cx="954713" cy="2303527"/>
              </a:xfrm>
              <a:prstGeom prst="line">
                <a:avLst/>
              </a:prstGeom>
              <a:ln w="31750">
                <a:solidFill>
                  <a:schemeClr val="accent1">
                    <a:alpha val="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>
              <a:xfrm flipV="1">
                <a:off x="7340138" y="1864678"/>
                <a:ext cx="5701" cy="1350962"/>
              </a:xfrm>
              <a:prstGeom prst="line">
                <a:avLst/>
              </a:prstGeom>
              <a:ln w="25400">
                <a:solidFill>
                  <a:schemeClr val="accent1">
                    <a:alpha val="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>
                <a:endCxn id="48" idx="0"/>
              </p:cNvCxnSpPr>
              <p:nvPr/>
            </p:nvCxnSpPr>
            <p:spPr>
              <a:xfrm flipH="1">
                <a:off x="6370569" y="3186545"/>
                <a:ext cx="961256" cy="963996"/>
              </a:xfrm>
              <a:prstGeom prst="line">
                <a:avLst/>
              </a:prstGeom>
              <a:ln w="25400">
                <a:solidFill>
                  <a:schemeClr val="accent1">
                    <a:alpha val="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3" name="TextBox 52"/>
          <p:cNvSpPr txBox="1"/>
          <p:nvPr/>
        </p:nvSpPr>
        <p:spPr>
          <a:xfrm>
            <a:off x="3566160" y="807720"/>
            <a:ext cx="455284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Suppose the two chords were equal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in length: AB and CD</a:t>
            </a:r>
            <a:endParaRPr lang="en-CA" sz="2100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581400" y="1661160"/>
            <a:ext cx="491031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OR even the chords that they subtend</a:t>
            </a:r>
            <a:endParaRPr lang="en-CA" sz="2100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322320" y="3870960"/>
            <a:ext cx="535114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Then the central angles contained by the 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chords/arcs will be equal in value</a:t>
            </a:r>
            <a:endParaRPr lang="en-CA" sz="2100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26720" y="4663440"/>
            <a:ext cx="763542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Reason: when you rotate the chord or arc, the central angle 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doesn’t get any bigger or smaller.  It stays the same</a:t>
            </a:r>
            <a:endParaRPr lang="en-CA" sz="21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49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8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10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9600000">
                                      <p:cBhvr>
                                        <p:cTn id="127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8" grpId="0"/>
      <p:bldP spid="285" grpId="0" animBg="1"/>
      <p:bldP spid="40" grpId="0" animBg="1"/>
      <p:bldP spid="41" grpId="0" animBg="1"/>
      <p:bldP spid="53" grpId="0"/>
      <p:bldP spid="54" grpId="0"/>
      <p:bldP spid="55" grpId="0"/>
      <p:bldP spid="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7214"/>
            <a:ext cx="7467600" cy="598819"/>
          </a:xfrm>
        </p:spPr>
        <p:txBody>
          <a:bodyPr/>
          <a:lstStyle/>
          <a:p>
            <a:r>
              <a:rPr lang="en-CA" dirty="0" smtClean="0"/>
              <a:t>Find the value of the “x”: </a:t>
            </a:r>
            <a:endParaRPr lang="en-CA" dirty="0"/>
          </a:p>
        </p:txBody>
      </p:sp>
      <p:sp>
        <p:nvSpPr>
          <p:cNvPr id="4" name="Oval 3"/>
          <p:cNvSpPr/>
          <p:nvPr/>
        </p:nvSpPr>
        <p:spPr>
          <a:xfrm>
            <a:off x="355060" y="835002"/>
            <a:ext cx="3041968" cy="30419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435552" y="1847828"/>
            <a:ext cx="2882900" cy="9906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V="1">
            <a:off x="2508117" y="1217140"/>
            <a:ext cx="141509" cy="199073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4" idx="0"/>
            <a:endCxn id="9" idx="4"/>
          </p:cNvCxnSpPr>
          <p:nvPr/>
        </p:nvCxnSpPr>
        <p:spPr>
          <a:xfrm flipH="1">
            <a:off x="1863899" y="835002"/>
            <a:ext cx="12145" cy="1578451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1817465" y="2320585"/>
            <a:ext cx="92868" cy="928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 flipH="1" flipV="1">
            <a:off x="1884934" y="855720"/>
            <a:ext cx="1446218" cy="99210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661487" y="2487430"/>
          <a:ext cx="338137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0" name="Equation" r:id="rId4" imgW="126720" imgH="139680" progId="Equation.BREE4">
                  <p:embed/>
                </p:oleObj>
              </mc:Choice>
              <mc:Fallback>
                <p:oleObj name="Equation" r:id="rId4" imgW="126720" imgH="139680" progId="Equation.BREE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1487" y="2487430"/>
                        <a:ext cx="338137" cy="315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Group 18"/>
          <p:cNvGrpSpPr/>
          <p:nvPr/>
        </p:nvGrpSpPr>
        <p:grpSpPr>
          <a:xfrm rot="19930280">
            <a:off x="873457" y="2556896"/>
            <a:ext cx="1463683" cy="1578451"/>
            <a:chOff x="423081" y="2311235"/>
            <a:chExt cx="1463683" cy="1578451"/>
          </a:xfrm>
        </p:grpSpPr>
        <p:cxnSp>
          <p:nvCxnSpPr>
            <p:cNvPr id="16" name="Straight Connector 15"/>
            <p:cNvCxnSpPr/>
            <p:nvPr/>
          </p:nvCxnSpPr>
          <p:spPr>
            <a:xfrm flipH="1">
              <a:off x="1852526" y="2311235"/>
              <a:ext cx="12145" cy="1578451"/>
            </a:xfrm>
            <a:prstGeom prst="line">
              <a:avLst/>
            </a:prstGeom>
            <a:ln w="317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flipH="1" flipV="1">
              <a:off x="423081" y="2825087"/>
              <a:ext cx="1463683" cy="1058532"/>
            </a:xfrm>
            <a:prstGeom prst="line">
              <a:avLst/>
            </a:prstGeom>
            <a:ln w="317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Straight Connector 19"/>
          <p:cNvCxnSpPr>
            <a:stCxn id="4" idx="3"/>
          </p:cNvCxnSpPr>
          <p:nvPr/>
        </p:nvCxnSpPr>
        <p:spPr>
          <a:xfrm flipV="1">
            <a:off x="800546" y="2365827"/>
            <a:ext cx="1036830" cy="1065657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1875526" y="1940871"/>
          <a:ext cx="502787" cy="351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1" name="Equation" r:id="rId6" imgW="253800" imgH="177480" progId="Equation.DSMT4">
                  <p:embed/>
                </p:oleObj>
              </mc:Choice>
              <mc:Fallback>
                <p:oleObj name="Equation" r:id="rId6" imgW="253800" imgH="177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5526" y="1940871"/>
                        <a:ext cx="502787" cy="3519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Straight Connector 22"/>
          <p:cNvCxnSpPr/>
          <p:nvPr/>
        </p:nvCxnSpPr>
        <p:spPr>
          <a:xfrm flipV="1">
            <a:off x="2578629" y="1287652"/>
            <a:ext cx="141509" cy="199073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V="1">
            <a:off x="1609640" y="3452884"/>
            <a:ext cx="14445" cy="190190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680152" y="3468804"/>
            <a:ext cx="14445" cy="190190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1986982" y="2270695"/>
          <a:ext cx="502787" cy="351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2" name="Equation" r:id="rId8" imgW="253800" imgH="177480" progId="Equation.DSMT4">
                  <p:embed/>
                </p:oleObj>
              </mc:Choice>
              <mc:Fallback>
                <p:oleObj name="Equation" r:id="rId8" imgW="253800" imgH="177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6982" y="2270695"/>
                        <a:ext cx="502787" cy="3519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Oval 28"/>
          <p:cNvSpPr/>
          <p:nvPr/>
        </p:nvSpPr>
        <p:spPr>
          <a:xfrm>
            <a:off x="4615436" y="932811"/>
            <a:ext cx="3041968" cy="30419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30" name="Straight Connector 29"/>
          <p:cNvCxnSpPr/>
          <p:nvPr/>
        </p:nvCxnSpPr>
        <p:spPr>
          <a:xfrm flipH="1" flipV="1">
            <a:off x="4667534" y="2060813"/>
            <a:ext cx="2934269" cy="805217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>
            <a:stCxn id="29" idx="0"/>
            <a:endCxn id="33" idx="4"/>
          </p:cNvCxnSpPr>
          <p:nvPr/>
        </p:nvCxnSpPr>
        <p:spPr>
          <a:xfrm flipH="1">
            <a:off x="6124275" y="932811"/>
            <a:ext cx="12145" cy="1578451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6077841" y="2418394"/>
            <a:ext cx="92868" cy="928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cxnSp>
        <p:nvCxnSpPr>
          <p:cNvPr id="34" name="Straight Connector 33"/>
          <p:cNvCxnSpPr/>
          <p:nvPr/>
        </p:nvCxnSpPr>
        <p:spPr>
          <a:xfrm flipH="1" flipV="1">
            <a:off x="6145310" y="953529"/>
            <a:ext cx="1446218" cy="992108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6727080" y="1179520"/>
          <a:ext cx="338137" cy="31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3" name="Equation" r:id="rId10" imgW="126720" imgH="139680" progId="Equation.BREE4">
                  <p:embed/>
                </p:oleObj>
              </mc:Choice>
              <mc:Fallback>
                <p:oleObj name="Equation" r:id="rId10" imgW="126720" imgH="139680" progId="Equation.BREE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7080" y="1179520"/>
                        <a:ext cx="338137" cy="315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7" name="Straight Connector 36"/>
          <p:cNvCxnSpPr>
            <a:endCxn id="29" idx="4"/>
          </p:cNvCxnSpPr>
          <p:nvPr/>
        </p:nvCxnSpPr>
        <p:spPr>
          <a:xfrm>
            <a:off x="6124906" y="2482888"/>
            <a:ext cx="11514" cy="1491891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 flipV="1">
            <a:off x="4640239" y="2074460"/>
            <a:ext cx="436735" cy="1447455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29" idx="3"/>
          </p:cNvCxnSpPr>
          <p:nvPr/>
        </p:nvCxnSpPr>
        <p:spPr>
          <a:xfrm flipV="1">
            <a:off x="5060922" y="2463636"/>
            <a:ext cx="1036830" cy="1065657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Object 39"/>
          <p:cNvGraphicFramePr>
            <a:graphicFrameLocks noChangeAspect="1"/>
          </p:cNvGraphicFramePr>
          <p:nvPr/>
        </p:nvGraphicFramePr>
        <p:xfrm>
          <a:off x="4545607" y="2733193"/>
          <a:ext cx="35242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4" name="Equation" r:id="rId11" imgW="177480" imgH="164880" progId="Equation.DSMT4">
                  <p:embed/>
                </p:oleObj>
              </mc:Choice>
              <mc:Fallback>
                <p:oleObj name="Equation" r:id="rId11" imgW="177480" imgH="16488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45607" y="2733193"/>
                        <a:ext cx="352425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/>
          <p:cNvGraphicFramePr>
            <a:graphicFrameLocks noChangeAspect="1"/>
          </p:cNvGraphicFramePr>
          <p:nvPr/>
        </p:nvGraphicFramePr>
        <p:xfrm>
          <a:off x="5524028" y="2395800"/>
          <a:ext cx="502787" cy="351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5" name="Equation" r:id="rId13" imgW="253800" imgH="177480" progId="Equation.DSMT4">
                  <p:embed/>
                </p:oleObj>
              </mc:Choice>
              <mc:Fallback>
                <p:oleObj name="Equation" r:id="rId13" imgW="253800" imgH="177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028" y="2395800"/>
                        <a:ext cx="502787" cy="3519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7" name="Straight Connector 46"/>
          <p:cNvCxnSpPr/>
          <p:nvPr/>
        </p:nvCxnSpPr>
        <p:spPr>
          <a:xfrm flipV="1">
            <a:off x="6182313" y="1937982"/>
            <a:ext cx="1392194" cy="515414"/>
          </a:xfrm>
          <a:prstGeom prst="line">
            <a:avLst/>
          </a:prstGeom>
          <a:ln w="317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>
            <a:stCxn id="29" idx="4"/>
          </p:cNvCxnSpPr>
          <p:nvPr/>
        </p:nvCxnSpPr>
        <p:spPr>
          <a:xfrm flipV="1">
            <a:off x="6136420" y="2866030"/>
            <a:ext cx="1451735" cy="1108749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6" name="Object 55"/>
          <p:cNvGraphicFramePr>
            <a:graphicFrameLocks noChangeAspect="1"/>
          </p:cNvGraphicFramePr>
          <p:nvPr/>
        </p:nvGraphicFramePr>
        <p:xfrm>
          <a:off x="6868000" y="3322321"/>
          <a:ext cx="352425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6" name="Equation" r:id="rId15" imgW="177480" imgH="164880" progId="Equation.DSMT4">
                  <p:embed/>
                </p:oleObj>
              </mc:Choice>
              <mc:Fallback>
                <p:oleObj name="Equation" r:id="rId15" imgW="177480" imgH="1648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68000" y="3322321"/>
                        <a:ext cx="352425" cy="327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/>
          <p:cNvGraphicFramePr>
            <a:graphicFrameLocks noChangeAspect="1"/>
          </p:cNvGraphicFramePr>
          <p:nvPr/>
        </p:nvGraphicFramePr>
        <p:xfrm>
          <a:off x="6113156" y="2534552"/>
          <a:ext cx="502787" cy="351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7" name="Equation" r:id="rId17" imgW="253800" imgH="177480" progId="Equation.DSMT4">
                  <p:embed/>
                </p:oleObj>
              </mc:Choice>
              <mc:Fallback>
                <p:oleObj name="Equation" r:id="rId17" imgW="253800" imgH="177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3156" y="2534552"/>
                        <a:ext cx="502787" cy="3519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/>
        </p:nvGraphicFramePr>
        <p:xfrm>
          <a:off x="6433458" y="2327715"/>
          <a:ext cx="367543" cy="2572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8" name="Equation" r:id="rId19" imgW="253800" imgH="177480" progId="Equation.DSMT4">
                  <p:embed/>
                </p:oleObj>
              </mc:Choice>
              <mc:Fallback>
                <p:oleObj name="Equation" r:id="rId19" imgW="253800" imgH="177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33458" y="2327715"/>
                        <a:ext cx="367543" cy="2572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185420" y="3959860"/>
            <a:ext cx="3967753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Since the chord are equal in 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length the central angles that 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contain are also equal</a:t>
            </a:r>
            <a:endParaRPr lang="en-CA" sz="2100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98120" y="5039360"/>
            <a:ext cx="4483920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Therefore, angle </a:t>
            </a:r>
            <a:r>
              <a:rPr lang="en-CA" sz="2100" i="1" dirty="0" smtClean="0">
                <a:solidFill>
                  <a:srgbClr val="FF0000"/>
                </a:solidFill>
              </a:rPr>
              <a:t>“x”</a:t>
            </a:r>
            <a:r>
              <a:rPr lang="en-CA" sz="2100" dirty="0" smtClean="0">
                <a:solidFill>
                  <a:srgbClr val="FF0000"/>
                </a:solidFill>
              </a:rPr>
              <a:t> is equal to 65°</a:t>
            </a:r>
            <a:endParaRPr lang="en-CA" sz="2100" dirty="0">
              <a:solidFill>
                <a:srgbClr val="FF0000"/>
              </a:solidFill>
            </a:endParaRPr>
          </a:p>
        </p:txBody>
      </p:sp>
      <p:cxnSp>
        <p:nvCxnSpPr>
          <p:cNvPr id="43" name="Straight Connector 42"/>
          <p:cNvCxnSpPr>
            <a:endCxn id="4" idx="3"/>
          </p:cNvCxnSpPr>
          <p:nvPr/>
        </p:nvCxnSpPr>
        <p:spPr>
          <a:xfrm flipH="1" flipV="1">
            <a:off x="800546" y="3431484"/>
            <a:ext cx="1764854" cy="264216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 flipV="1">
            <a:off x="1867346" y="853384"/>
            <a:ext cx="1460054" cy="1000816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566920" y="4061460"/>
            <a:ext cx="386997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The sum of all the angles in a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straight line add to 180°</a:t>
            </a:r>
            <a:endParaRPr lang="en-CA" sz="2100" dirty="0">
              <a:solidFill>
                <a:srgbClr val="FF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579620" y="4785360"/>
            <a:ext cx="404149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So the angle at the top is equal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to 64°</a:t>
            </a:r>
            <a:endParaRPr lang="en-CA" sz="2100" dirty="0">
              <a:solidFill>
                <a:srgbClr val="FF0000"/>
              </a:solidFill>
            </a:endParaRPr>
          </a:p>
        </p:txBody>
      </p:sp>
      <p:graphicFrame>
        <p:nvGraphicFramePr>
          <p:cNvPr id="53" name="Object 52"/>
          <p:cNvGraphicFramePr>
            <a:graphicFrameLocks noChangeAspect="1"/>
          </p:cNvGraphicFramePr>
          <p:nvPr/>
        </p:nvGraphicFramePr>
        <p:xfrm>
          <a:off x="6108228" y="2052900"/>
          <a:ext cx="502787" cy="351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9" name="Equation" r:id="rId21" imgW="253800" imgH="177480" progId="Equation.DSMT4">
                  <p:embed/>
                </p:oleObj>
              </mc:Choice>
              <mc:Fallback>
                <p:oleObj name="Equation" r:id="rId21" imgW="253800" imgH="177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8228" y="2052900"/>
                        <a:ext cx="502787" cy="3519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TextBox 53"/>
          <p:cNvSpPr txBox="1"/>
          <p:nvPr/>
        </p:nvSpPr>
        <p:spPr>
          <a:xfrm>
            <a:off x="4579620" y="5420360"/>
            <a:ext cx="3932487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100" dirty="0" smtClean="0">
                <a:solidFill>
                  <a:srgbClr val="FF0000"/>
                </a:solidFill>
              </a:rPr>
              <a:t>If the central angles are equal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then the chords they contain</a:t>
            </a:r>
            <a:br>
              <a:rPr lang="en-CA" sz="2100" dirty="0" smtClean="0">
                <a:solidFill>
                  <a:srgbClr val="FF0000"/>
                </a:solidFill>
              </a:rPr>
            </a:br>
            <a:r>
              <a:rPr lang="en-CA" sz="2100" dirty="0" smtClean="0">
                <a:solidFill>
                  <a:srgbClr val="FF0000"/>
                </a:solidFill>
              </a:rPr>
              <a:t>are also equal</a:t>
            </a:r>
            <a:endParaRPr lang="en-CA" sz="2100" dirty="0">
              <a:solidFill>
                <a:srgbClr val="FF0000"/>
              </a:solidFill>
            </a:endParaRPr>
          </a:p>
        </p:txBody>
      </p:sp>
      <p:graphicFrame>
        <p:nvGraphicFramePr>
          <p:cNvPr id="55" name="Object 54"/>
          <p:cNvGraphicFramePr>
            <a:graphicFrameLocks noChangeAspect="1"/>
          </p:cNvGraphicFramePr>
          <p:nvPr/>
        </p:nvGraphicFramePr>
        <p:xfrm>
          <a:off x="4702175" y="6467475"/>
          <a:ext cx="852488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0" name="Equation" r:id="rId22" imgW="431640" imgH="177480" progId="Equation.DSMT4">
                  <p:embed/>
                </p:oleObj>
              </mc:Choice>
              <mc:Fallback>
                <p:oleObj name="Equation" r:id="rId22" imgW="431640" imgH="1774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2175" y="6467475"/>
                        <a:ext cx="852488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50" grpId="0"/>
      <p:bldP spid="51" grpId="0"/>
      <p:bldP spid="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Homework: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Assignment 8.3A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OUTPUT_FILE_NAME" val="m9pch83"/>
  <p:tag name="ISPRING_RESOURCE_PATHS_HASH" val="503b8985c2188afbbbe7fcbdfa8b223a4512"/>
  <p:tag name="ISPRING_SCORM_PASSING_SCORE" val="100.0000000000"/>
  <p:tag name="ISPRING_RESOURCE_PATHS_HASH_2" val="ce1919bccf7de82f61a4d76133e27cd723ec74a9"/>
  <p:tag name="ISPRING_ULTRA_SCORM_COURSE_ID" val="3E3FC9C9-C5DE-4C1A-8B8D-75AEC2E2E3E4"/>
  <p:tag name="ISPRING_SCORM_RATE_SLIDES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LtVaUbO8+LqUwQAAA0QAAAdAAAAdW5pdmVyc2FsL2NvbW1vbl9tZXNzYWdlcy5sbmetV/9u2zYQ/r9A34EQUGADNrcd0KIYEgeyxNhCZMmV6DjZDwiMxNhEKDGVKLfZX3uaPdieZEdKbuykg6SkgG1YtO+74913H49HJ19ygbasrLgsjq23ozcWYkUqM16sj60lOf35g4UqRYuMClmwY6uQFjoZv3xxJGixrumawfeXLxA6yllVwWM11k/3z4hnx9ZikjjhfGEHl4kfTsNk4k2tsSPzW1rcIV+u5R/lD7+8//Dl7bv3Px69bi37AMVz2/cPoZBBevemB1BAotBPAA37SYAviDXWn8PswiXxvQBb4/bLMOtFhM+tsf7stFtGEQ5IEvueixMvToKQmFz4mGDXGl/KGm3oliEl0Zazz0htGFRS8ZKhSvDM/JBKWChq1uXMDee2FyQRjknkOcQLA2scy7K8+8nA0lptZAnuKpTxil4JlhmfwBnz+23JKnBNFXAKwUttOPxT5pQXo07Xkb3ygmlCwtCPExy4uxVrjIsMuSXVbgaiRHaMIwAoacXKJ9gmhmXGHNlCDEOYedOZD2+iQ5jx9UbAWw2NY4GhBgtWdFkBR3AE7IrjVRi5OmngClF0S6vqsyyzA37sF6oL2AucECjokD1wojF2wFBjDspRlixVXWBzHMf2FCeT8AKIDH0XDrEIz6DdzoZYXOIYWgTHXTaBfe5NbU143WI7/u/6K6WazuIO0TQFO52+LZd1BSs6pdAFptOqYV5i/HEJVfNs/xtd3ABCYk291nzLIIQy62YPaIqDXc2fj0vvt+TU9nzsJkAoN1wlxIiddkZBHgqpEBVC6g2AX5ptaZEydMVSWgPh7+BvGc/M33SxTSSfav4XoqqVlletKgUuvng1el5oHvFBTVe0LHr0+QOoA018vNm8rmCnSrH8VnXtYi8To+8SxXP3pbvufzfVpy7P3NED/0O3EzfCNPGg2ydc9rfAcBRp8YXTQ/S38oJTcLRo9A0E0CuuB/gMwhYgkOipGOeQ+YMQzqEiA+xXeBJ7ROeYXVVcdZ7ZplBNvb/NkRSGJMEUu+fJFbuW0P+C0W1zdIOEG+KMnuBsECH2JosDnW5RAgho3YwPEJLgOew/64G5nONdBht5PcjEStYiM3Im+I2RWKhNnbPHM8t1KXOzKmi166VG4U+eE0Wzuahxuhhw9sbYjpxZ4tiBg/W4q3tY9DQCLuuYfBInvj3R5kDqnKp0A+fKtayLrCdQM7G6+NQGsDalMaNluvn37396YjyIpFlF7eqvg0CgQ7Uu4a9gvwdSserPLhBiTw7tzEMfq3bC39n1HPiJB3T4LpM0bQ6tXOawNOr2C2xri2YTYjuzORAyNvyTdZl2jyn7CHM7OgNRMrOoNZ7T8gYUjUgpBqGYVGsCqmHe7y9ZtRK8YENsn3cm6A0Tb5HYrmtunNB8gqc3zVmawVydtldPAVfPvmDOzA5A8B7gsYyrgYDmjNnJCzR683zf5tvHR87Xp8pc3I9e793j/wNQSwMEFAACAAgAu1VpRiXfYoO9BAAAyxYAACcAAAB1bml2ZXJzYWwvZmxhc2hfcHVibGlzaGluZ19zZXR0aW5ncy54bWzNWN1uGjkUvucprFn1siFJk2waAREhg4LKX2GybbRaITNjGG889tT2QOnVPk0fbJ9kj3EgEAjxbEUU5YLgOec7P/b5/DGly+8JQxMiFRW87B0dHHqI8FBElI/L3m1Qf3/uIaUxjzATnJQ9Ljx0WSmU0mzIqIr7RGswVQhguLpIddmLtU4visXpdHpAVSrNU8EyDfjqIBRJMZVEEa6JLKYMz+BDz1KivEqhgFDJLrVElDGCaAQpcGqyw6zOsIq9ojUb4vB+LEXGo5pgQiI5Hpa9386r5m9hY6GuaUK4KU5VYNEs6wscRdTkg1mf/iAoJnQcQ+JHhycemtJIx2Xvw+GxwQH74ibOHN1WgQ1OTUA5XD8ESIjGEdbYfrURJRkRCX0lqqJlRgB0bW3FUpPverlgl6IZxwkNA3iCTK/K3nUw6Pl1v+e3a/7gtte0qTp7BI2g6Tv59JuNa3/Q7gR+f3ATtJq5nQL/a5DDKW9mzvDdnt/324HfG1w1Ojk93JN69PFb1UYzp88X/6rfCPJGaldbeV26N522m0+t0+pW23e5Uru56/q9ZqP9aRB0Os2g0X30mp/7lRNeKq4PSwmGSmRybSQWbNGNhRZPJkMRDWzFsByTQNQpzPAIM0U89HdKxp8zzKiembkGUrsnJK2qlIS6Z2a27Jk59B7hLCCkBsFWGOF0yQgfT9aqL9rwK5VtT7QElJdiPmuK8atnf3q2zP747Hx3+tvSLGGtcRgD8ekFb62uLKxGgq9RlvmOhoJFy4JIMiRRGydkhc/795TXwfLIQyM4RAxKrUqKmYeohtLDpbPKhkpTPb9B6quWCLDgpiKo1d9oRRhjCfWp1fWHrhvODit/toUm6i/bCLv0nKnPI3Qt8RRuMhfzLuEuZjewScxsFJFOSUiscliiKmMuxr3FwLkYt7C8JxIFQjAn++5iJFCDj4RT7gmmTnl/IUNFNXExvaJOoTuZZpQ7Ic6PjlOWImMRmokMMXpPkBYIOpIl8F9M0KqCQCMpkvkqqByNFKNwrCeUTEl06RLoDkIkGXiaMWZE2wjfMvoDDclISMAleAIHGNapsvgHuYBTrNQjKF7k+M7ew432tf/1nSkQRxMMmiYfOLAKSVK9D3wMtXMBIRgT0M0VCOhMiDMYFbM/EY3mZi5lOseO8WS+6WYj56Cw3RTysZjwIAT+ozwjroAh5khwNkM4hJFV5ghNqMgUrNjDYqHV/0rQuiLK56mOgaYhmIzcSOfw6PjDyenZ7+cfLw6K//7z8/1Opwfd0GXYRLPCobZToTp7PlHDL/g9ozrdvJ5ozxecnlWgzn5509yhRp09twg/Z9+nytTZcUOfvuC5Q6W+4LlDq2741oVMDFFFGydh+0+dB5W1qURKRaOQtgumua57i3qp71d7tRsEe3TbDPoXbtckgoaFMZDKyPxUd7qFbwPYDt8J3nTdSYb0/D+cAGEDnZjTLWy741TwJ0eZZmRDd0UyOKUAd/7YCgy49RlNQDJFr0bnv0Kuz43UPnl5b3z1KszxSz+1LO3siTkIlmEMh2hvB+/NM/M+2/uWOma/LV/urL3NWb4hWX9lap4klNME+mgE6PI9a+X05LBU3P6oUAC09RfQlcJ/UEsDBBQAAgAIALtVaUZISKwfsQIAAFEKAAAhAAAAdW5pdmVyc2FsL2ZsYXNoX3NraW5fc2V0dGluZ3MueG1slVbbbtswDH3fVwTZe9xd0wFqgDTNgALdWqxF32WbsYXIkiHJ6fL307WWEzv2QhSIyHNIihelSO4JW32YzVDGKRfPoBRhhTSaoJuR/GaeNkpxtsg4U8DUgnFRYTpfffxpPyixyDEWP4CYytnhDNowS/uZQvExvi2NDBEyXtWYHR94wRcpzvaF4A3LR1MrjzUIStheI69+LDfbwQCUSHWvoOrktL02Mo1SC5ASTErft0ZGWRSnQEOkK/uZyGlDXb79Ce1AJFGWtv5kZIhW4wK6Rb5eGxnGM+2925WlkcsEBX+Vhn75bGQQSvERRNf53VcjgwxeN/X/zEgteGEK2uVcbuI7h3Kc6/UzWV0ZGSWYC5lAo13w5bF3vYtA/mu898isq+D0ydT15EEwTU8prJRoACXh5Gyy5G+PjdL7AasdplIDYlULetJJP+FGBjddXYv7A2+E5bEvr2khr5w2FWxcwpG7rr7Fbza39q2Inb7rogwFHLwySrFVtsjfuq5nyEjZIp8pyeGR0eMZ/NTiOKHHt9h383L5tRUY1sfcW8MpWE2kB7O5MgrtFQFT8RxW0qTzQiowbUOJ1bmUkrOcEMMHUmBFOPtlcOnRXkai5MTgR61/sJAiikLfvNkc9Ssd98uex8fR/Si0d3PnmdJv+M0cK4WzstI/SnI+8zy9JNrNPOlnmFdSw0Hcsx2fyKmw2IN44ZxOjcK4gqlY7hZrAI2SqAAo6a8w8j76Ss+aKgWx1R0jEEamq3O4khQl1X/qlcAb5MHoGzZgdVRVan8ME/oOjzR+AACLrAwT6w7OUjVUEQoHCHsfKeyVh+6GpJ7QoWFbqwfYqXjcvOZkHqMVasfRvxLtnMR+uoYewqtOq5/hLOMjr3Aq7cU6Sz/2JoeXzIxeDHIKP0wd19p+XkKtNP9K/gNQSwMEFAACAAgAu1VpRkFYdiORBAAA3BUAACYAAAB1bml2ZXJzYWwvaHRtbF9wdWJsaXNoaW5nX3NldHRpbmdzLnhtbM1Y3XLiNhS+5yk07uzlQpJN0iwDZAhxBmb5KzjdzXQ6jLAFViNLriTDsld9mj5Yn6RHKBAIhMjtJu3kgnB8vu/8WOf4w5XLrwlDMyIVFbzqHRePPER4KCLKp1XvNrh5f+EhpTGPMBOcVD0uPHRZK1TSbMyoiodEa3BVCGi4Kqe66sVap+VSaT6fF6lKpbkqWKaBXxVDkZRSSRThmshSyvACPvQiJcqrFQoIVaypI6KMEUQjSIFTkx1mTZ0wr2S9xji8n0qR8aghmJBITsdV74eLuvlb+Vima5oQbmpTNTAasy7jKKImHcyG9BtBMaHTGPI+Pjr10JxGOq56H45ODA/4l3Z5luy2CGx4GgKq4fohQEI0jrDG9quNKMmESGgrUTUtMwKkW7YNT02+6rXBmqIFxwkNA7iCTKuq3nUwGvg3/sDvNvzR7aBtU3VGBK2g7Tthhu3WtT/q9gJ/OGoGnXZuUOB/CXKA8mbmTN8f+EO/G/iD0VWrlxPhntQjxu/UW+2cmM/+1bAV5I3UrXfyQvrNXtcN0+h1+vXuXa7Umnd9f9BudT+Ngl6vHbT6j6jlud844ZXS9rBUYKhEJrdGYrUs+rHQ4slkKKJhWTEspyQQNxRmeIKZIh76LSXTnzLMqF6YuYaddk9IWlcpCfXAzGzVM3PoPdJZQkgNgm1shLP1Rvh4ulV9yYbfqGx/ohXYeCnmi7aYvnn2Z+fr7E/OLw6nvy/NCtYahzEsPr3aW5uWlddE8K2VZb6jsWDRuqAJnBIGtdQlxcxDVENt4fqqNh3QN5TB+THY4+KE653iwhhLyFht2h/6aLZwWPulKzRRv9rSrOk5V59H6FriOTyaXNz7hLu4NaHtzLSeSKckJFY5PFGdMRfnwWqEXJw7WN4TiQIhmJN/f3XIUYtPhFPuCaZOeX8mY0U1cXG9ok6he5lmlDsxLo+OU5YiYxFaiAwxek+QFgg6kiXwX0zQpiZAEymSpZVhpZFiNCJoRsmcRJcuge4gRJIB0gwmI9pG+D2j39CYTIQEXoJncIDBTpXlL+YiTrFSj6R4leM7+2Rtda/9L+9MgTiaYVAp+chhT5Ak1a/Bj6F2LiAEYwK6uUEBnQlxBqNi7k9Eo6WbS5nOsWM8W950cyOXpHC7KeRjOeFCCPuL8oy4EoaYI8HZAuEQRlaZIzSjIlNgsYfFUqt/lKCFIsqXqU5BR0MwGbktnaPjkw+nZ+c/XnwsF0t//fHn+4OgByXQZ9hEs1KgcVBzOiOf6NsXcM/oSDfUEzX5AuhZTemMy5vmAX3pjNwj5ZyxT7WmM3BHcb6APKA7X0AeUJ872BshE7Ooop2TsP/Hy4Nu2lUilZLRLfsl0FKpvY0CGvr1QaOJoOu37WBYdnvwIWhBGMOamJif007P1dsAGuw70Zs+OgmLgf+zEyHcEqdd6Ba223Mq+JOj8DJCoL8hApxSgKf41EoGeI4zmoAIit5sQf+bdfnckLzmpn21DfQmu+DwzyG7Kb7XLiBYhjEci1c7Sv/99vyuDfs/9cB+W78k2Xorsn7TsP3qsQD27TeytcLfUEsDBBQAAgAIALtVaUaSRrCZqQEAAEMGAAAfAAAAdW5pdmVyc2FsL2h0bWxfc2tpbl9zZXR0aW5ncy5qc42UTU/DMAyG7/sVVbiiaXwOuE0wJCQOSOyGOGSd11VL4ypJC2Paf6fOvpo0YcSXxHnyOnYUr3tJM1jKkodkbed2/eaurQ/IZ1QF565fRPwF+ZkW+QwmeQEil8A8pN4fPbg3RyIkzKQVna7eSVa39BjSzpwL3cbLgIQK+HTocB0AvwK+79DhHye1XVrblFp1nlbGoOynKA1I05eoCm4ZdvZsRztDD8Ya1Al0zlNwRId2xMij4s2QrM2lWJRcrl4xw/6Up8tMYSVnsfiLVQmqefHlFhjcDx/HjpzItXkxUPiBx3dkcbJUoDXs4t6OyYKw4FMQLd2BHX+gjnA3IY+uc52bPT26IGvTJc+gU6W7EZmLyUarU80hWZcz8G22xNUlmUMIvgLVkXq6JnNALKvyHw9YKsyoIh20W/MDKpDPcpntQg/IghxdlmRj1Tsmaq//xJwvhN4XWoR+XxFrHaF/7/nMQdCJq724r6G40Zblg/FuFe1Czm2M30ho/ZEwbgxPF0XTH5rmSDUH3cxBvcg5kqPgaglqgijsvkQDdoKVsQ06+fSzOXGf3uYXUEsDBBQAAgAIALtVaUY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C7VWlG9YvaeWYAAABoAAAAHAAAAHVuaXZlcnNhbC9sb2NhbF9zZXR0aW5ncy54bWyzsa/IzVEoSy0qzszPs1Uy1DNQUkjNS85PycxLt1UKDXHTtVBSKC5JzEtJzMnPS7VVystXUrC347LJyU9OzAlOLSkBKixWKMhJrEwtCknNBTJKUv0Sc4EqnZx9E0sy9JITlfTtuAB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u1VpRpgJyTKOCgAAFFoAACkAAAB1bml2ZXJzYWwvc2tpbl9jdXN0b21pemF0aW9uX3NldHRpbmdzLnhtbO1c627juhH+f56CcHCAFiji+63wqtCFTox1bB9Lm+xpURiMzcRCZMmVaO/mwD/6NH2wPkmHlBRLiqxI2XR7spWFBBE535AcDmdIfusdeA+mre485mzM3wgzHVunjJn2vSf9hNBg6ViOO3OpR5koiBchm2zoh4rnWMStII8Re0Xc1YfKHbE8WvHlQwQyoeJ2x5hjny8dm1GbnduOuyFWBe2JtQM9ag2eSvVlnLOn7hNqKD5ZsDuypMm2hm25L9deRMVaagx7DUVOxSydzZbYj2Pn3jm/JcuHe9fZ2as8fVw/bqlrmfbDsZmO3DshbJkeGzG6SemcNsTasJEDtYWp8+ixb325rXT62UCL3FIr3l5L408eWLLBDGMkkHvTM1kE2e306v16KnJL7mma5Zu1dqejnIDY0EYKpt+qD5v9DAyjX9nREI12vX1C2iKP1E1rAmtaWzkxEme726Y6kTzsDdvpGNe551ZOg3VrHbk9zIZZDlnBmj92rzHsDtVsDB8cb+5o6k6/oaY3FDdYzHMG1UhAETGnmgw6vqIb0145X0b2nRMAw3ij8lpPqiHfsVCvK/e0Hry1lFYDdVu4gXtIw20V6vpNrd9UoU5r1NVBNaHC1+vSJQSZdK2Daqz2OWBke9RlI3tFv0rNuHS0Kj6CCxfMD3Ke1Gnx5xC2ehCmaqFWvd1t40NDbjabHaS2tbpWO3S7/a5cR7jWateaB6XXaDaaqN5u1/udQ73baDfhbdjvgJYW7ndQq9tqNbRDAzcAjWRZ0Rrqodvs1+sytIZ7ffUwHCrdWg3V6/VmSzu0O82hUkMg3QQdcrPHDdjUmkqzc5AVud5roqE6VIatA9ZwR22jXgN3arVDS1GatdrRuMfRRc11LM09nNCcLyhMnYLU2qO3xZ1rsNy5LggbdANezmiQ5xT1irD1+ZL4vgtSPG2GQk/5MVb6tBi4CknnmXJQFX/HVkk06ebMmtJZTSTMYAR5kCKAS2e+b+XARRMnwETKzAsL2vJzZhboROrM081j7oSGRNbMkk5JntKZnzbzw8JkJp35eTMXMpI+pTM//BXAHZt82SInEqh05qfOLGgyg0pnfu7MxiRSKJhFJM+XQSIlgDVE9swUf5ZEpTM/fWaiklkUrCfyZyYoJY2C6UQCzYUL8yj0UGTQXKCnRAoWFyk0CxWaLc2JgtdkLBlsoBWY3GhwCYqEypmyUKdXM3ny62I8vZgulNFFRVL9VYn4svxDo9P7Wm93/jioBricmvQreTyO60JCWbuWT9fEmE/HC1CIx4sJ/mxUJP67MHT6yRiPJrgiBX8UVjCb4+uKxH/ngX6az/HEWOjjkYYXI30xmRrCLmNsYK0i/ers0JrsKWIO2pv0C2JriiA8my5FnmWuRAUP2aa9ozna0+byzWhysTCm07G+wBMtLKlI2F4hzSVfwB2KK5rLOp6DDpdAxnwdfCHmX2hAsmUVVnI5urgcw4/BO3Jp3q8t+GGv6M0MT2D+qJ0DeIV1Xb7AC2X6GWYOPG5aEDT9CI72sSDoV6yDZ2A9B2wiX48uZGM0nXDnmmPdmI/UJ89aEhs5tvWIyHIJOATZY286Ow9KuLPRle9jXuGGdPzLJ3DrkTxOcWFfJzJt4cz35p5CL9xVrpmCZaVijc/VL59Gf10M5dEYawuYPG16szDEquftEVgetsMQsSyHDwOaJqs9sZcU3dIl2YGLPYLYylwJsS2BwfPO/GNn/oYIC5bWz8GqnGj488/n39y7kTGGsHJDXDvfEktoi0WG50PewFYSug75fMteGkvEHudv1ZE3GN1M1vWTQ8szR98+rkQXXjEoHfwezyExQjhQTKcQCF+Bx0AM3BDTKgQcTYbQnDgGw+7dRfxwUkjBZBromDjoG9Rcw1zEOnINc1RMxQ1W9JHBrU5v+YY0B1jMnu8H6b7Djw0WhbPZk//c0jsHYoRFyR5mFspNz3eo89e1V9RRwkjM42U0tAeKJtCte3HDiqBjlrnhO/N8aj9d4dCafjiOmeTG2VkrEfss80GEZJiq3ca3zNafNr/dO9fZiFKLeOFi85PCX76xI/4Q5367s0ibOfTqWJ6rlwtVnqiY7xb5Urfy48DNec/Ghr4YywrXAP6+IWy5hoR0x/fw+XX5uz0ND2XQF5hXp8Rdrv/9z3/lV5Poj1+KgtI/F9UDq5jHMfyk728Th1Hv7zn0GLISh4qXnMBgsxxC8++dhTcEtpQNQ1Yvr8BhdOEfzs5d5tp8RJVcyfOPEEbEVq4iXRH3AcKQ4ThWUUVi+NxBWOE+HM8QO2aZNi0I/+a4zgdvjGYLWdPE4QoWimUuH/z0uEIEBfcoyIJTVgF96qU8gUCVUElXJiuuU6SKMCbAuvTfj6tyn5o5ngqOJ1Y4ETs7FjsA28x1rBm/Onh+VwYC/Kbj1qISc/mZKXyLSnhr50swd5IgqAbVaFFSdAZ9mPFdZaAyXpaUnlM4Y60iokFBUu7asSBCqv5oIuLx8iRKVRVxsxbt91PZs47Dhj+oivT8WJiUn9Cv7Jl8pDApr/O0MYUTxjNQsiaKDG87FOJGy/PMHMhQm0BhaN/wLS7DezDmt15epEtBQVxy46yoJLKfYW5osJh5WbTD1RM9HthPefyKY24f9eA8lag4Om8123sHzGQWPe3aYhywAKOzL97T/D+QSVsA/u1s0hh+KWKPW/qhAmcNslxv+D15BQU6PlS4OY+0ThpuG0YzHswKITcimItYXghn8xAeQfiUcybE8Vd6NmhQfWamQTVrggaB2tPzZ+82t9TF4AImDX0zXhaVXoe3HNdiYxaHnaiM4tkaVNtw2AgxkYKYV4ltTbhU/Jdo/WZnMdOiexqGqUhBxDTZox94sDSyPVtmY3rHor4dlBReAkGcOzpiVDpecRImzjapOL+mWMph5NYTo08JVWHeOcaqlEwUhmju7NHo7LDErFdTmgLZU9YfVKMZFgJUCmeVSWRd+AoXOiMuHGMW+g5OM4uZuKpfhJA3I7pyE1ZvQ3QprXY/m5NIIbr6SqvRanwHoqvW76q4W5jowj3+vIbo6mD+FCe6auLzvYkuuc6fYkRXT+ZPQaJr2OVPbqKryfnsRlGiy+f/ixJdL1ovneh6eaJTiC6txp+iRNfLs1QSXSXRlaR0plfyaBK9Z6tIuuO6j38SmsmOrcF51sRDK9MTRwTRrH8ZmLgK47tCfkG4cjbEtM9Lmu1702z+ZQi/m7+ZzjVuQ34ZQgQn8MVxVzGn2Ra7URxN1Cm4pmpE9BtcTajb5FTVElyHLllJCZaUYEkJlpRgSQmWlGBJCZaUYEkJ/lcoQXCTN9m4Ez/tbRx+S31espElG/nu2cjMK+DXk5GRW+xcbGRE/h3TkZE+/b/ykYxuSzqypCPfIx0Z+lTJR0ZZx1jgfImOzFhyefjI7H8a87slJJ++m/deSceu+BQkHdtd/pSkY0k6lqTjeyUdfypZx5J1LFnHknUsWceSdXynPOH/gNIrCbgfnoAr2bOSPSvZs5I9K9mzkj37/t/lK0qflV/mK7/M98bs2ekF8EOTZy8jnnNnzzG/V+osmPhi3FkA+qG+yxdZ2D/GV/kKUGcR0e/AnSXLAAr6Tv7Hz/8BUEsDBBQAAgAIALxVaUaKmlIXtiUAAIUyAAAXAAAAdW5pdmVyc2FsL3VuaXZlcnNhbC5wbmfte2lUU9fbb7RaxblYVERA64AyKihhRrStZVaZZ/lDiAwBwhTCFESLbWVQEQIECGiBQpiRAEkgKpUAIYQKYTCESMMckgAhhEBC3lBp17vW/XLf++Gude/qh6ycs5+9n+H3/Pbezz45+fm23a2D+07uAwAABy1/+PYuAPAFDgDY6bb3S1nL41eWAtnXjsi7t24AavpOzcludoEtbC0AgPrM/WLf3bJ7ufAf3CIBAOXHW58dmVNLIABA96TltxaOsd4chseTkDm3PYsJZQnJCclvxlI9Y6e+1CGMPEvuOfHTkZ2d+/P2Kg5+dcUi9w407Y7Jo12v7hd4fvsN6tMD/8xd3yvfLDjxTbd/xEUJbFWvvXG6mmsUAzNlC99kVkabOVZzBbUwWiUs5Jjgoar4Hr+Nl8jrgRE3vGQ+tSDV8UnSDSZTPHvLPO55EBAFfBgat69ZJvJ8OeyDSOR3qG4uqjPbFaOYsaz0uS6ZIFxOPmbgp3iFqIFeYyU5WYO2ZY1j+z5c44Mt4c/jz4JzwV/ILj/Jy+FgF4czieJl8oCvp34tRNWbLBnxAbxJPD07XuJpvCmiIpKM0sjTTZyO4FbVjf2AlsMZh3CiSTO1a1NsH+l6lMk4t0DtUS1huYcWfFTZJytkwIweTdeymUmANDLyhCGo+VjPVaJlm0tAx6Fn0SMB+pvadm0ZeKOZ4FYISsU0LqqexCndxYCq+rxb3wnYMDSaTVrwU6UTNhi8cZPYxU89+HFBDcWYKeqjbIwL2+fWxMTIoiPta38+QR33jp2YXzqKXvt9GojgA4GIZTVEhEIymMXMkW7ypOMJS098Cg7RSUwJg+mVd1BJwjeX8mmrYPPeVDTZ0IfeC6NfyfG73JEjCXvOMpD5dwdxOCixkzu6hjcQGHHnC2pBEoln6seFcq8c+PEN1oWZMZ9Re9W1N3tqxh1eeWXy7BHrAy47gFRSYgE8jbUDgOSds4DBG7KznhUQGN+xyecNYf3KQsTOgBSe9sRiQYNd+d5C/JeMRxtG9W22M4dwhu0REWZf/rpAXy8OPIU43shac7RT+KavNWNYNpCyKeq6ZbacsykbsXGiv6+VKB/RGNYplJDMN5cwkjoyMxtK5OIydySTo3KKlXhwavz4Ajrr5wLHF0uPzqldoplTMQi7j3qSCNcy5XIq38iy1w+nl6QVTxezH136oOusZif63Zwxh4Z2Hq10wFOKlQIZVYnCVmoiVx1QZvzgCj3vdi63axGKO5kjyeov2FRwt97d8/okmJB/IbNJ9Sh2AFewOWfH5hpkBkH7CC+nnyW9ujIb4PVq+o5W5xwSBMrLcxnCYw0bMlgm9nNjFkAe9ZQfq717A++Oz2ENbRDGjzYdnm8zUyHBqz8QvakQUs9CLCrvx3oICebfytINNs9gj0wZUFb9Jfwd71vSoPhmDmZBukBfIZuRY5vs/3OAqrzqMp3HKayOx2qRbhaB8ew2D4YgiZpUw7qw8XJIj8p35bV9dIFX+V3oFIJSCyPNdwJIhpb9FHNpweUXBa6Tj17aHYn4z7OslJPeHRENz3zJm3kXqCTRUN2Sf3OOj9oluI21yzoov+rWJNxuRVdTTRdeJAKJFHOm/AkFr39FpJYjpoFFyeiPkD2MR50hHgep59vknijqlNTt9MXxTXYAJy77XqEOmA84Pe01yAOv3+okm/XywejE1aAieBEoAGfjwO/ip6ECgwi9QH5vXZXLQXLDQNjVLxm9tUOmrABcb20qjb+PMlcjyKVsfB16dta5rnoTjgD7uNT1bv6WlBdg4rxswhMQeHomjGeS59D5xOek0frnvmSWliQgwALIL1Bmus2k+ZDJfrtz3Ul2pECIw5A53fHtJbojeQxbqxsy1gz3Uv8dRDChms03EBvQDdxGXzdvzhMo0wlW5nVICT38+hp6nfhM4k0mcF0BAC46K+kWMNPQskvueuFPtJ+DC/2/Kzw1bBmyns63gRXGvjBy2yIe+9tzmSw5zxwHtYxn0ZawG8ITBL1MTR22J9vIDqYtY74c6tUKZmjERJWogQp3LQHK7zu7cWbAebZ6aWDZXRKcf8UAvHktFKcnjfPuaBDbOAyAvfPA04Uif9G1zFJQP2XlWsgYFuo6bZoBG9DNgCpZAOnPj/LmXXhzRjG6JjzRySK/V6lTpuglfsJCn7hTMB5T5T+yHEsv69RhGeUsrdWwWv3HQm4dpMaU+jxmvcZeojYyBPmTcA4fsqFOJfnCOR+IZZjhGvJmD1aLqQQas2/iBY20EDt9Wfx8fQZL94MXaSSatBMQLi0Qf5gCkb8tvDg56evoq5ZpCO+Su7kOxk11fz8YkUMm808CM/OwqRBjue5YuRH4KZCr3W9HBxv75HoUvu6bGLOAHYi2Jk8oPLoVaEupw31t6Hvt7VVGnj6DHNhA1NWkBo/P9YnZ8IPW/VVK36Wrzzo/LVR8DM6HenwwVXJm385hw62av4riE9w5y0UUv1TahhkdeazcCDtvQK4bhTqS5kassrkQkpUKbLRzCmpQg6gQuNW4DEZ0+nplDEBRy3Gg+GWjIX2f5trlhLFmgVHmfNNCHTGiKoAB7lhGqPEGTKgxmWR7GKcWOrJGWGVFIMrxqaVSrN8OQAuib1mZIear2tfN7/p18tdzakcMoRVH07t+jp3ODsxRu2poiQFNwQX2sMKQSWiBj918J+DFVECem53dBQwiByny/1j/Y1CB0HCsvBjVb4QdCXBdtVYh5TB3ddmgLrsjFZFpyKWzLEdpFDUltLP2speuNGHkypejedC1iK3wcyCnPF43JLLiij5AdjMIPpEmg0vPfaP/UwQhxyeK+ytSafUvZvxgndV12Zv0jGwTH5Uw+qAuOZoEg1ANNFkBhk0Z8PEpg2pIJTfEZRWxGRCQN8zBmKgKIWVKTGaeGe+B9oYGCYqFGvJCIlfvtNk3QlirZfjV4bUiZfRwko2wJeyDV0eN8TFA8saMpmzlv/E8C1tQUGqsts8Q+tsbB9Z3dufUYyf9z/q2lnX/bFPWzc8vWx/+uTv2T/k8M34VVM+LcnaAZnmvs3sd5Dqk1TFgTr+GDS38mLgPJ1cgMB1esb/YW/q74c82P1Rbvzh6WqMgQLyAWaklZ+gl4djRaVEu/ZRF3O+G1MaCXh3WoJE/4UpXX1oHkv6cO1q3Qi7tmcvQ1GB7DRRuoRNya7xR4ZBelV1vZIPPg0vLhFStTHq9MWvatZvdyHHtjiWzICj36fv0pUJQBhkD6bralNFEUZZRhIhcQIX4aEXS23vqTGoTn0MbaoOYU9eqWI2yyaHvj19u79J9uUkcNBjFxoUFENJ8NgxY36Wm85hxmc7SfBdcsCtnY7QeABgzv7WHIe6ozfoRJC04IltRvdmTZ9X2yDlc8xZkLk1qDPiPndS3y8pC1iO01DKjd7pitYBsF/4J+6t6mfPowAaVawuDffAbuZC2UBk1B97lczKvAIbMMna9DxJR/N4FCuw1wtbB7ax2O+EJd9LTfN88fX7Xz/4U41rWctOp9L9wgXQEJbI8zwD7RB8D6A2btEJWySpMNmcM6V6k221SPU1JYyhrXQuvJ53vY2H9Slf50Z2BPS2hd9iqcG/J0XPzAqXhK+QaqLbIQLm5YjDYdWMVl5jtF3AKJqbn+l7zRkoURjcJOkEenZw02X5Qe9uDnUVaqDXJ2EKjzFgS7C1wd4SVYSQGq3tka+mrh9qPjYVyZ2CkYPrj4Qjz1eOAcNW9OFiXnK+PN92MkLNRT5Rx63p/2027vRvLH1cnmsYyJbsBY3tSuMpxEsEwU5xxoi0WsrHoziVt7gRwv7A4DgAkO+/aqhvdv4raAQDc/65fVtgWK/x3AZwkFVOlIe3iKR1ZEXh9f4q2rLV6r6xUBrz+ZnYnAND/S/F+mUDjf1vQ3+NCXKdREJsziND2pfSwkIia/Z5lw97xnHnXzY/D7fqmQ7Vnt/p9f6PmbqWPZIMo3VjJZX4v8604PSyR7WFv9yT7buH8HvO1t3+3Hyx1ZMaJppDlJEmazOp1JT/TuJX7/EEHe1tQ7t35pMGFE+kzaMRm9wlzbVl0yU4nMSnch3sO69ubS1Y8TJLEa92uVhX4mqkl0eLEza34e1wVopBqZKuKDS96htfnMdb9TvO61jJ7yW9dU2ruIt22QjvQKR+VjeuVlwF47/IQprY9LvplQVZA6eDUINbPRdb5XvaLu4nW/+9fyBAW0FyAVFPh2PRcOTpp4LG5eILCImWi00pwSBnqb9QrvAWcMEQ8f5SatKo+aCYYdPAAnaIRt5jkbCn47fUHM36vHkrYLmwbuId/sST/ixNvCzfX89Gt2cXrFfaJQfzFiY7A3LZua522FX+7ymA5GW2qnuMIVtdt2RxNAvcsc9ip7bM/gyDHUE2BmE8NUzGJvXyw+nGEKOJvdUQNYLoVma35a9EN7UTn7QAGJZgxV3Xz/a/Z6aUZz479h9b82TFGZiV6t9FK513SCYSL8I9Xt1yQlhiV8zIK1lnNh2q8jUDLxI81iUEEGyPie5SvKLQOkJC3LV/VeHCFmW4qSC8Nfd5vFHzFrqvGCrMcsXZ3+tn1AkCB8fVMrXfzSdmf4aFjHr2LHHcNulBytQTHrSmIzk1HJntE32c3ABKkVp+dhGtUN7fWD0Kw4xd+KxPEePQX7B71LPPMDkR2ZJ4BML0+I2KUSEsvlVcBv+V5NhDqQTEe52OpZbW8T6HBAtOmR9KqyJ3hQ8bML5zLtf6i7t1yzGvHsmsr+mGa2XW5n3DU9JcNRY3w8+HOjFXh41t+ALtZ58fbOWSpVzeLDi0sXLCfeWH9IFPuQaPA9k3Vx6H5+OMNNdows6rPqCk7y+WVb2qzbeW/JSlZKzvQuTWeE3APDM/LcsRpY1uXRH3Hor5HWBiufrAku87EwzvHKRqJ1KG2pMGln1PVFH8+ZHxIGMbuvFt+v43hTHf/NTgv0LToIFGDBfuJFvoZ5iChkbC0J9CCIZRlydH9BzD7WTKqJ643lalgAftHUyF7JiWjrX7wyjW8CVyUOLJrXLxinxIwJNDXYaiIRCWSbR5wo3uK43u2nSaQYSl6djvjdn+KRJS7cHy25jTm15haP0TEjCcwx6gM61VkMv4iiGlFDm73kaX08B67r5L1DjchPmfiY9shSV+QtsBUKGNVhZt19A3RJQ16EaDAeSHh3lMQN9KvNq12VedzGjactP8o3F1f+qiFTpD52cQBRg9Ix5x2GFQTA78bj4G3KN1Rdv7swSoGUlI3NpVeeqj6EcWNPe/1+mWAVw77q+avcMY52+gGH9vHV/5g/RduSUZz2OZL1fhGQThpqmObTJtNWl+Pl6NsOB70ndMQH90C3mLf0M1/TNTu+uh2ggyL0GkNgN1q5+CV1VyZAqMo9c/OPnbi/ko44F/e7rAEGcYODdIJIbExeuowTzPC3xSg35g4z7w6d4pYgQ+juGczoKLF7RnoCsEbh3NxCd1NnJmshrbmO40gPGt5YnvWLH48tk9HxCXTk8zm9N+VGWuj27dVeovaxtwu41esIbz5Mkf6arnR38Zc6EkOwufBMTd/M4BZN/23IS4iyxKQwRNrwpg+s4MRk1VtINSnaO+GkaZY2zBAo1W5jgkh598EJILpV4xg/YUS/yxjbVWXzzhk1Lpdf0LHOSydyU4uOmK4YcbthYi/Xwxp5bYkeG7Pt3bust37DefQtdec0D+Gu89TZqogWqz/3gErKQt1j+PdPP/tNP73RiUw49xAgfFkmfx9MNmFtL0ADAxieS1mW9vNiWYPOWbgnfEYN4Hth3nUEJO+Baz9tjJbSPAzG+t5iHNK9A3hmepmuZzANlMhdS8lKEYYJOu3HXphTQAwBpeOMqBRd3Li/CruDOm8XatxL8IEEBnsDDJpexYO0BaW6QbDthWH2uodz7nKCAGiuBfzWBSCdvXfirAMQwPfFUcnGeN/FegPnEtjvi/tBtJCEmU5XdvO6cd8rxQlUir5dWgoSmgbEbiMVbKeej61qwd/gChDov3vblanC3/E3mwPi+tNL41onqqybifiq9jcroLLhaCAxDANAHXVzR1NW9omw+vsI4b7y/BfNstWiTPm+19MTTdMQyauVuPk6hsDwyL6ACYboZE55Rnbc6i8FuK7jOMVBIyUnFnBMQm2p01XjNvwP5ymiI/2NR5sPDaJCoqxXD2j9Wmes21hJds6A/lWKwdYarXXtthYttQPS6YhlHh9TmspCD4MKBBEkab42zniD2IX8xeRgLgu6s7zR8poMKbMRpfNiM1sb8PRG1Tau/jCKwCw6X/o5z8ONyVhGNuLCly9JOLYp0PPwmNrjvU9mvZc9ZyIj1Fc8rpdfumz3zMVns+N94fjrZ4Ev5vBWmdRvdxCm3aW717V93gw0IOxc/hMxj6Xx55FBdZZzQzX+XbHneHuuRiFtafG3/qo8Z3+UYWBAN3drW7bhJtMZrwXVlQqGFhce2Ba/QYfIr3IYjppxJC2czFutUg/NhthuXjyhhfjAMb9wdFkcPWbOSIvHTso2EZHnF2MTHaRX3+BS/88SlZM/d+/iM7/q7xASxbAQKq5VJxtIl1tJkr876N7YmTF3KwlEsfbdnjNai1+vqL8r+INZSGc6HiMAhfBp7tPJFZi73h9vz2Haj4EoZ5ufLDWMZ3js6z2h62r7YKpWwgb/l4TnKpbG+PEa0tOn2ynIphbRYkLq1NWE46fyllcG4ukQszEE4eJhpr86iW+K9Ki3FjrPSshyFUlWOWal1dAQXg+dOCDZ4dGXUASeWjG/THI63hUo9gGqI0QA07TXemO7DtsoaykmafMfUO+Q/pncy3RKeGUWQFscqtu5592mdClki6juL2NKeFFLi1VT3OPFPaYyJ92UCwvKpdX0bgc4FpW/cntra7TGULQqKnzdLPWbICXLmFIiwXCO7iFFg0vByc2VIWAc1z4lKQfYM1Di/iLnzlCop240Oz0bkz3gNqiU3/vit+ToJ3MExdI3CtVZbq8fVlOcr/MEQ/gWHEBBe5J6vzcH2dAIBUWLj1b5ORqT9Nt0M6baRln1fWGtRKimK99aJRt8Fusbit9wXINrLCJ7TUg9+vbNR/IhLdX49/50gzQmhoPrlWXtD5qdXd1yEtqPcSKA8e+A+3uD7L1HorwIp2ccXFio+Y6BXa0OuhGZQAb8/fGSHJJmdI84XyxCmA01PAd7EAc+RMwBpxfD7pKPRrk4Pa9OxSjW/XuP2U+X5Ku5AZI9BK1j9eIKEGtNX5awg7ZAMLXhixaXRV/5GXhh5fx+duUSnD6yea+htyTVs9W7Snbn6ouI5MUnZFs7Q6/ojC2nUGVaChBfSyDGVzt+6xnZXg3wzEVbEo63VaVlsU50Xzt7pwPWz+mXNeu2qcI7Lqbsa+tiSu6d5rl3awS1Pw3aa3u2xpY33uyi7EvoeJR86P2k95ngNkzfsFgmYW+1wryjQSomWL5UIk77KhNo4qifgbK/UtmWtZcDab37IBWaUNBCAzCOhHnkIdIR88olt+IuMFpkep6Km/XIdqYzvDY+XyvGwmVPUaZbK/qFr8jzuXboCGdZvbi5ApbXxtqVc7s+yOwhCJm6y68Xh2aGplP2E5Xg7rFymB1sUIUVVI48oixD9eOiDf+LLOqaN/uxNXQet3qRvNycY+xvzNa5ECxVt7eGrntEV/8tg/XesaRATfoZL62je1VfhLsyn1q4t2ZwKhDVSZ9ALuxCl++4tYV9OAyYFY1aEOrdFYFXuOzizAPudroctYoj1SGTwpSY0KUv/Avw6AP9CTohjb9GjBSA7tdM3WhSltDAs4+Uugbza/UBA64tNTwWJV4rX9UvFIIOXoISYxGcfelyeX47bVrqcr5hOt2cOrE3C7IGYLibByqaxUi9Di6sxd+Dw3Oo6wEcpSDCXecd0/sG58P3Z7xDKd3n0b24apWqOe75J4+gx511Rh0tg6r3Bm8Dhpbmomfl2c96tsng2rAyzdKMUovcTqLXH40lu/6FofDTOnnlOifSVQco3G2qy88ZteHR31u55Mv+Ds/CdrN2MUMmqLwryxciA0oOBl2oF/BWaO4L0imx3uoJCUmulwXnYZOckO+tgGPtPTWO7kxbLcPN3grzLzmXucuGUE/uVrAFM9pXFS7H+BNq8yHqy04g3BpSiyTTvcvGSDZZVZ0d0NOdZPbTNAlOxABYuHNsPtHS/CCLHybC5e1b/rvXND9KcNCN5MlDNd4MVTaGR0Y6UgEUaaJB94rRB2tGnhu7IwFKUYh+Y7NHtuJrpH3JjkPO97gYvHndXSc7H6rguqFHCAppPFz6/InFInuccgd+k0HSt2QV3oz3hqx6z2FBzDHphw7u00GGdtbJ776Uce+QrlUOZTc40BlLYXQAXlUeN6iG/MPL+zIkBCml5lf027ukT3TeLntAC46MKppPAB+jeq4PgyL4rcUgIdA2FPR8f+cvHbUv/NzvzkQhLuKfX6h/4JrGShmAV3pe2eHQVPBLS2wG32dZkKyfoVpUKGnplt4/gMo3erpQiw8LIW3HN85v7q9PzOGRyrppRHdgoX4N/Mx/wfn384eHmYaeAdMLK98gSM2cUYUtpaA0vqI5+JBB3uvwssapdrlWGX8X3hezSnGDIK2mAJ4WL/Lq1S7cavQOpF2flY9+q+j45t7VUZuSYuf3v51ln5CylQ1V7S+FD3cZGKmapZwUdbjuiImhWuTeqmUe4uS8ccRmbFP0oul65/ZlzhjzIRHWFW9mHeWrmVKDUy54C0DH9c+DrevTr5wvUSr2Hq2YpMpgmy1u4vmXYg40VBze1M3XDtctLxjaMGVmPE/fHLzr+Bfwb+CfwX/Cv4V/Cv4V/D/gYAXy0oH6te2rZ7cEi1mqG4uPkbxkoR42W1/yv9Aa0R4v2QaSGwVlSPWyykzZsJWCloqQjP3uyGrHIYg2D4A4I2RmIQQk6atfdY/XAWOuei0rXxwKhINIyTDc/peagOM5gTsk8ip5ocpXDVzUTeFKhVTmcHwrN4hZQBgVqNkTn65xzaJM5wEKQfk3hZbE1esB+Cev/iI3/sQ9s02cowHxy2AFfHYCOEdM+VcSMcVFdO4qxziyp9PdOw2BphkHSJBJJ4xN1eOscO3Aw9DKzUMlivmz6BvTx8d1UToUxP9VfKGQxQBb6bIhmQ9qoke5UvkRV8YtvA8HfXUALUq37b4bv8Ax+T3cQvhczMtg6mMXzITF/xQew6r2DxOl4/Q5TZI8UwJVyOPtPUeVuOXWU3rXbfMGrZeNooEievOUBuZrC9U1954lF2Cm+p6pQsFtQhJJUJl6+GLl4C8iPJuJqw2FsdnRGv85WCG/bf8w/eR9hf17DbfUKehaQ5SCADAfWx3ptlz+Ien3/80ehWpOVPUCGEMj1vAsLpCmi06eUG95Jsd5yaikJev7DeaU7lpc8P+3YDBIZJopdw8sckHY/z2cq2XuytpWKu2Q/OnoTV40aKbqrN/UR6sSGfmmp5SUk00XdjWWvs6pS+j2mFkas3kVpfWKHZUd0cyefDKyvtol4oividHu/DPHk8L2J5AW8wizjp3BHTKQrjSYE96mju8wFKVrjl1Vd07oVi+muiNOWB9z7M9VC4TbtN1agNMYLtHg2ulrUMQpnC6vS9xNyka+RV4JCTfoRtLydkP8CwKRS5mLNNqR/VvDRfH/3JKbZbrO3wZ6pBsa9B9vpd2gxQ42eSW2n1HgG7LaEziJchOAsuuOWRFrYfBhsO47FGD8svGNXZzOHu2bog+5dJnnZHeu2OGh0ZeKg3vFnvtxcWPnLc5N/traai+pvqk9/A3Xb59CheEcrjA1sI27Ix7s67SzNcBJNoljlIUQipEIPhrS6xmS+lUCz5X6zigRdNLx007+CAusMR8+sLLFK5KjNxReordJD679YBzl2lmgks0odsBxy+5ub71SoewgWbKzKbsOeIH81Ip2Jyr8R1OvF3PkUBrojWC5XBoUS9Yn7y+jCSKsUsx1zy0AeGGEa/KapCayKYvGV2U9wH0ticeh3HEJSXi0uTKCin76PDJnJy8+s65Q9DjFjD64q5Xr9+Vvgfy5R4IX6ufm36+eCJs7WoqLS1Lgp6BH6xEdFZsypXQPuSfdqfqbWKHDcgfY0bXW4eq/UcS9+JYS54RvTMj3quZfg+5RAmdqCygQrCegE8RUQTy8of8h6H+SmB60lEL2GE5lcD6woNP2Cl27yxTumZxcGjuow8JxbdV1R2luyjz5lyhCbXOhMpG5XxI0xtPrkwJXAfH/kgtRWl7mJNw2ahx1ON8ZRc9txhlIk1nx8orVcms20MurJ1fiAFpkui0kFbAG5DB1UkJhSmm0FotJ8e+idB26ED6ZFdCOyMzoCqvbFBQvsnM9WtJ4iVV6ZKTFOqGNwD1V0OUhs/Qs5OaEochHn285QT4d164AWLfRoAuE5qf6Nl8GPtV1IPqAJLTZKZfxlSXatuuvsqT5Zv9NJZBouHV2bLzwLukR4zRiB3JG2ExRXWYnlPwqhlDdJehdWrmjJKi98ypCgj/oqHOL4PHiWvvgaTMrZ/re0bCjpcfwDVB3IbnkRw72irYNWispismnf/bKWCMy/0MI/Mqrl9K6M4YbpUpfQ99L+6NcyNLff7wxypdE8Sk+qchVoQK9Id+ilqqyO84KfWzfV4u+npV7x1Gtr36TzS43W5iV53jj21TJt8b3rJML9GfuVRx8924YUqoulbvnAvdhx7PwGaHeCQaPCW5JTNBZhuxEz8eL9u4p2RxfCQoxvO9rQWQFJEhWIIaZo4AZ7U7Qn5kdPGhI9oB5N0AbjPSOy5wHZHoQgY4v33d5xJgASy57DRRN/0M+n202fPD0w7R3LsWoqeHp6lfRWn8FpDYOF5hElCAwmp9MHXGBbu6cWccRma0e1O47zRqCRGCRNIfISauD0ehCjCFKPDyLZi4A5/5V1Scft50jgzVNNzvMfBAboNuaGHkoEmO04NabZ+aY2OQ6iK8wa1+ye9qZlBB7nVvUdWQpAyioTDNN1jVuYYerbvp1ayTs4uh1r6cXRuSJHBBRPMHzCUDKCFRKglbajTfaAwb/3rvkL8s4sR9OGvRr1HD9tbgv2L0QwCbdW+pnLWodg961Rcpf5dvSh/U7aWZRBTpnTRPsG+hOIEV1EmgBdYpCyA1WKmyyZBtvkoMpUcQc9aTT2c2KoXQEnIkmc/QWfmcx4oWQmnCxH6fEfEYVTLm1E9Rgl5ii0sOJ97nvz2cFG5kGnXNuObPsmKU/ZXIscncGtKUyZ+DFsAdQESI3wG8qKPAD34K+Bl8z3acGN2eidrpWjgzeeoCQyGGhLLmyP8ZhDsJY+K1kJG7GVeqyoLiYaPYk+XTSC6Epbmhqs4kF3EeQpxVowaeo6DIiZgLFsLWmSJU3x4jdxWH8yRoBuME79vck6TuK16ZrJUpme0HMfCHlV2lN1jMfN2txUWqPFAZ7wDALDq/1Zk5rrAXCXxVyS+523FWVKI+o0ZD+Mzsw/nBKrHCMgiGpzEMGqV9Qwipbw805wWjh8ZcE/spoG6q2cYC/QZHv/W1SJjEE+pLl3Wk70xX8MQNfFiqklmcwLuwjQeTQREwf9izcn0KfWNoQv9hqGZHqMTvpHToxRYpyE8jJVPSVa+xr99E9D2t/HRcUEhfL+LoNjtqUeHzJpP95BxWgQWwwbYC1O/lvO6iEV7WbejSSfXDDSBCmrb8Oasa0ouVGmEO4UZ9iYv7iYs5pzeMiXxjlIwa5gxZXSB+T1OKOHWMuKxBbBB1o8XdFHNxh3n44al7iLXFMw9H4xEujawg1Cm66Asgmyh+5dP3VZQsTU6yymbluXWuRkh0TE9x/M9JG82IeBwH2CooRgH97BLIuesYQXnagPJWonmTm7Lglz1SQuxSSZ9WhLINA7X1ro0WS/y7vfh3pyMqJFbSkShm6Oo4k7bQgutbQNuuT22tt7IEa9aaWVTLR+0oRvshgmblqwxnp02WUUzxdBQ9LIJtIdRnfB11tAEJLM7/sfzRR2gBer0C/VH8h6rkjyhPbk7xRkyjcLNma6cqPDs7ffjPhmvA87M7r9sHLnlsZvL8KRZCHIT4c7HGLPab2XbGQhsRMwqNtprZizOsIWnc7IkV/JD3134WuITychp67/4wFAvBUvDu0f0U5RdIpLaUw9zk0N8NqIrfqhJABZ44sQtC4BKmlIlX29YXKR1o4XLhivqoaccGSOPUTgByZqvAW5Em7gk+gNvYfNHfW/mQi0XdkUz5bE45fZKwiZtsylaB13yAasJIm9+U38Zmvw7hsinWzhdpfk8RrM+55E8PIO8CaA8YUj24H04+DDVryYXwzFYP4WZMlkyavOz80UnrcxjySdLleGVznSiiZEJ1c4KW/tNavY9U4INu58Gi+6wfxIi+iJmdIgO79afs0htBMv8wLGF0LV7RgZSzcDPJ6n4ArzjeEn3SUzh3S/TueHs4bV7gQRR4DNwztmLztl6ymksoxux6l3D/BUbR7ow0OcZQ37qTcrURrvwN/ZtJGdhyP1JN+L1XlTxfFuB7sY1RG0nLl2pb6MaznecJ8NVRS9HgJ3DSNFh/a85c/XRhl9qBmQB9mYfSa4V7AIBwofym/BGw4sTzSauPbPdIa/do40eMBFAUNvGx0cXZ75Ma1avxwj/Mqr+b0vAR9TgFczaY0k3KY7OVEmCpz43wdrwx6hAA0ILgRnq3Wp78M0au9bwLhjIdeelQdxjQ0GA2Jts6zydh6T1QMoqWjE5nu3jnZcjK9zeSs/9rLU/w4yOuKcmuAMhZ9dmtf1KgD+0CAJKtl7f+ZUGyAArW2bX2t3ZuNS1tbd/Sh6FGzxPAZ2UtbxJzOuljD9UFAf3VEYp6Wzom04HjLUEECRSiL90Pemr/0KzY0nJLu+V3dt/W3LiX8l9QSwMEFAACAAgAvFVpRteZEilfAAAAagAAABsAAAB1bml2ZXJzYWwvdW5pdmVyc2FsLnBuZy54bWwtjFsKgCAQAP+D7iB7gE1NrYXMyyQp9MKkx+2LaP5mPqZz1zyxw6c9rosFgRxcXxbdlvwR/cmutwmU/APYbaEmFPrXMw45WDCNQJJaGd0CCz6OIVvQvEZSihMpqN7lA1BLAQIAABQAAgAIALtVaUbO8+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"/>
  <p:tag name="ISPRING_OUTPUT_FOLDER" val="C:\Users\Danny\Dropbox\Website\M9P"/>
  <p:tag name="ISPRING_PRESENTATION_TITLE" val="Section 8.3 Angle Properties in a Circle"/>
  <p:tag name="ISPRING_RESOURCE_PATHS_HASH_PRESENTER" val="66d99fc3f4daf14da48d0ef26d15baad445d83f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400</TotalTime>
  <Words>348</Words>
  <Application>Microsoft Office PowerPoint</Application>
  <PresentationFormat>On-screen Show (4:3)</PresentationFormat>
  <Paragraphs>64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Schoolbook</vt:lpstr>
      <vt:lpstr>Wingdings</vt:lpstr>
      <vt:lpstr>Wingdings 2</vt:lpstr>
      <vt:lpstr>Oriel</vt:lpstr>
      <vt:lpstr>Equation</vt:lpstr>
      <vt:lpstr>Section 8.3  (Part 1) Angle Properties in a Circle</vt:lpstr>
      <vt:lpstr>I) Terms</vt:lpstr>
      <vt:lpstr>Ex: Given the following diagram, find the all the central and Inscribed angles</vt:lpstr>
      <vt:lpstr>II) Property #1) Diameter inscribes  90° angle</vt:lpstr>
      <vt:lpstr>II) Proof for property #1)</vt:lpstr>
      <vt:lpstr>PowerPoint Presentation</vt:lpstr>
      <vt:lpstr>PowerPoint Presentation</vt:lpstr>
      <vt:lpstr>Find the value of the “x”: </vt:lpstr>
      <vt:lpstr>Homework: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8.3 Angle Properties in a Circle</dc:title>
  <dc:creator>Danny Young</dc:creator>
  <cp:lastModifiedBy>Danny Young</cp:lastModifiedBy>
  <cp:revision>104</cp:revision>
  <dcterms:created xsi:type="dcterms:W3CDTF">2012-02-17T00:57:03Z</dcterms:created>
  <dcterms:modified xsi:type="dcterms:W3CDTF">2015-03-14T18:00:55Z</dcterms:modified>
</cp:coreProperties>
</file>